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1"/>
  </p:notesMasterIdLst>
  <p:sldIdLst>
    <p:sldId id="294" r:id="rId2"/>
    <p:sldId id="296" r:id="rId3"/>
    <p:sldId id="295" r:id="rId4"/>
    <p:sldId id="289" r:id="rId5"/>
    <p:sldId id="290" r:id="rId6"/>
    <p:sldId id="279" r:id="rId7"/>
    <p:sldId id="258" r:id="rId8"/>
    <p:sldId id="281" r:id="rId9"/>
    <p:sldId id="292" r:id="rId10"/>
    <p:sldId id="282" r:id="rId11"/>
    <p:sldId id="283" r:id="rId12"/>
    <p:sldId id="268" r:id="rId13"/>
    <p:sldId id="284" r:id="rId14"/>
    <p:sldId id="275" r:id="rId15"/>
    <p:sldId id="293" r:id="rId16"/>
    <p:sldId id="276" r:id="rId17"/>
    <p:sldId id="297" r:id="rId18"/>
    <p:sldId id="298" r:id="rId19"/>
    <p:sldId id="286" r:id="rId20"/>
  </p:sldIdLst>
  <p:sldSz cx="9144000" cy="5143500" type="screen16x9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8F8F8"/>
    <a:srgbClr val="3333CC"/>
    <a:srgbClr val="99CC00"/>
    <a:srgbClr val="CCCCFF"/>
    <a:srgbClr val="808080"/>
    <a:srgbClr val="FF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123" d="100"/>
          <a:sy n="123" d="100"/>
        </p:scale>
        <p:origin x="-197" y="-77"/>
      </p:cViewPr>
      <p:guideLst>
        <p:guide orient="horz" pos="57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137F0-6127-45BB-9686-F1863E07F6E9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49259-CD81-4925-80C2-6DF976E0A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1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49259-CD81-4925-80C2-6DF976E0A7F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52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49259-CD81-4925-80C2-6DF976E0A7F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9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F2C0F-AA8A-46A2-99F3-3ADD864F29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3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3186F-C366-4B11-89FA-CF2E6EF56A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9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BDA82-A74D-459C-82DF-611AE77DA9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6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B5A53-9B52-4963-B781-4475A1780F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8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112F3-D630-4D0E-9FF3-64338ABE89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22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C8EF8-F4E6-40FE-B8CE-84992F827C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29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075C2-B659-407F-A626-F19E5A5B7B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17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296-EE56-46EC-AB4D-95D705198E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66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0ECE5-71E5-445F-B97B-12122620B7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6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5F261-5404-4405-B223-84AF741908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2BCAC-1073-4BDB-A547-B716C554A0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3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1A7D48-775A-49A7-95B5-54EC464821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36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belfes.ru/landfillga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iopscience.iop.org/article/10.1088/1742-6596/1066/1/012015" TargetMode="External"/><Relationship Id="rId13" Type="http://schemas.openxmlformats.org/officeDocument/2006/relationships/hyperlink" Target="https://j-es.ru/index.php/journal/article/view/2020-1-020" TargetMode="External"/><Relationship Id="rId18" Type="http://schemas.openxmlformats.org/officeDocument/2006/relationships/hyperlink" Target="https://elibrary.ru/wmffap" TargetMode="External"/><Relationship Id="rId26" Type="http://schemas.openxmlformats.org/officeDocument/2006/relationships/hyperlink" Target="https://vest.rea.ru/jour/article/view/1431" TargetMode="External"/><Relationship Id="rId3" Type="http://schemas.openxmlformats.org/officeDocument/2006/relationships/hyperlink" Target="http://j-es.ru/index.php/journal/article/view/2021-1-009" TargetMode="External"/><Relationship Id="rId21" Type="http://schemas.openxmlformats.org/officeDocument/2006/relationships/hyperlink" Target="https://iopscience.iop.org/article/10.1088/1757-899X/1089/1/012032" TargetMode="External"/><Relationship Id="rId7" Type="http://schemas.openxmlformats.org/officeDocument/2006/relationships/hyperlink" Target="https://elibrary.ru/tvuqak" TargetMode="External"/><Relationship Id="rId12" Type="http://schemas.openxmlformats.org/officeDocument/2006/relationships/hyperlink" Target="http://j-es.ru/index.php/journal/article/view/2020-1-020" TargetMode="External"/><Relationship Id="rId17" Type="http://schemas.openxmlformats.org/officeDocument/2006/relationships/hyperlink" Target="https://iopscience.iop.org/article/10.1149/09101.0381ecst" TargetMode="External"/><Relationship Id="rId25" Type="http://schemas.openxmlformats.org/officeDocument/2006/relationships/hyperlink" Target="https://doi.org/10.21686/2413-2829-2022-5-164-169" TargetMode="External"/><Relationship Id="rId2" Type="http://schemas.openxmlformats.org/officeDocument/2006/relationships/hyperlink" Target="https://elibrary.ru/hctpti" TargetMode="External"/><Relationship Id="rId16" Type="http://schemas.openxmlformats.org/officeDocument/2006/relationships/hyperlink" Target="https://elibrary.ru/mhxubh" TargetMode="External"/><Relationship Id="rId20" Type="http://schemas.openxmlformats.org/officeDocument/2006/relationships/hyperlink" Target="https://j-es.ru/index.php/journal/article/view/2020-1-021" TargetMode="External"/><Relationship Id="rId29" Type="http://schemas.openxmlformats.org/officeDocument/2006/relationships/hyperlink" Target="https://elibrary.ru/tikhy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j-es.ru/index.php/journal/issue/view/2017-1" TargetMode="External"/><Relationship Id="rId11" Type="http://schemas.openxmlformats.org/officeDocument/2006/relationships/hyperlink" Target="https://elibrary.ru/hdtnoa" TargetMode="External"/><Relationship Id="rId24" Type="http://schemas.openxmlformats.org/officeDocument/2006/relationships/hyperlink" Target="https://elibrary.ru/neavxt" TargetMode="External"/><Relationship Id="rId5" Type="http://schemas.openxmlformats.org/officeDocument/2006/relationships/hyperlink" Target="https://elibrary.ru/tlwzcq" TargetMode="External"/><Relationship Id="rId15" Type="http://schemas.openxmlformats.org/officeDocument/2006/relationships/hyperlink" Target="https://elibrary.ru/kerbaq" TargetMode="External"/><Relationship Id="rId23" Type="http://schemas.openxmlformats.org/officeDocument/2006/relationships/hyperlink" Target="https://djes.info/index.php/djes/article/view/970" TargetMode="External"/><Relationship Id="rId28" Type="http://schemas.openxmlformats.org/officeDocument/2006/relationships/hyperlink" Target="https://www1.fips.ru/registers-doc-view/fips_servlet?DB=EVM&amp;DocNumber=2020663460" TargetMode="External"/><Relationship Id="rId10" Type="http://schemas.openxmlformats.org/officeDocument/2006/relationships/hyperlink" Target="https://j-es.ru/index.php/journal/issue/view/2019-1" TargetMode="External"/><Relationship Id="rId19" Type="http://schemas.openxmlformats.org/officeDocument/2006/relationships/hyperlink" Target="http://j-es.ru/index.php/journal/article/view/2020-1-021" TargetMode="External"/><Relationship Id="rId31" Type="http://schemas.openxmlformats.org/officeDocument/2006/relationships/hyperlink" Target="https://elibrary.ru/fdzcrb" TargetMode="External"/><Relationship Id="rId4" Type="http://schemas.openxmlformats.org/officeDocument/2006/relationships/hyperlink" Target="https://j-es.ru/index.php/journal/article/view/2021-1-009" TargetMode="External"/><Relationship Id="rId9" Type="http://schemas.openxmlformats.org/officeDocument/2006/relationships/hyperlink" Target="https://elibrary.ru/kcbyoo" TargetMode="External"/><Relationship Id="rId14" Type="http://schemas.openxmlformats.org/officeDocument/2006/relationships/hyperlink" Target="https://iopscience.iop.org/article/10.1088/1757-899X/1089/1/012033" TargetMode="External"/><Relationship Id="rId22" Type="http://schemas.openxmlformats.org/officeDocument/2006/relationships/hyperlink" Target="https://doi.org/10.24237/djes.2022.15201" TargetMode="External"/><Relationship Id="rId27" Type="http://schemas.openxmlformats.org/officeDocument/2006/relationships/hyperlink" Target="https://www1.fips.ru/registers-doc-view/fips_servlet?DB=RUPAT&amp;DocNumber=2740814&amp;TypeFile=html" TargetMode="External"/><Relationship Id="rId30" Type="http://schemas.openxmlformats.org/officeDocument/2006/relationships/hyperlink" Target="https://www1.fips.ru/registers-doc-view/fips_servlet?DB=EVM&amp;DocNumber=2022663019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lnovosti.ru/obshestvo/ekologiya/103015.html" TargetMode="External"/><Relationship Id="rId13" Type="http://schemas.openxmlformats.org/officeDocument/2006/relationships/image" Target="../media/image47.png"/><Relationship Id="rId3" Type="http://schemas.openxmlformats.org/officeDocument/2006/relationships/hyperlink" Target="https://dzen.ru/leader" TargetMode="External"/><Relationship Id="rId7" Type="http://schemas.openxmlformats.org/officeDocument/2006/relationships/hyperlink" Target="https://bel.ru/news/2021-04-27/vtoraya-zhizn-ili-zahoronenie-kuda-uhodit-musor-v-belgorodskoy-aglomeratsii-370350" TargetMode="External"/><Relationship Id="rId12" Type="http://schemas.openxmlformats.org/officeDocument/2006/relationships/image" Target="../media/image46.png"/><Relationship Id="rId2" Type="http://schemas.openxmlformats.org/officeDocument/2006/relationships/hyperlink" Target="https://dzen.ru/a/YFGuJRs9dUt3Ead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bel.kp.ru/daily/27275/4410887/" TargetMode="External"/><Relationship Id="rId11" Type="http://schemas.openxmlformats.org/officeDocument/2006/relationships/image" Target="../media/image45.png"/><Relationship Id="rId5" Type="http://schemas.openxmlformats.org/officeDocument/2006/relationships/hyperlink" Target="https://media.bstu.ru/novosti/proekty-opornogo-vuza-predstavili-na-zasedanii-soveta-po-innovacionno-tehnologicheskomu-razvitiyu-oblasti/922" TargetMode="External"/><Relationship Id="rId10" Type="http://schemas.openxmlformats.org/officeDocument/2006/relationships/image" Target="../media/image44.png"/><Relationship Id="rId4" Type="http://schemas.openxmlformats.org/officeDocument/2006/relationships/hyperlink" Target="https://dobro.ru/project/10044945" TargetMode="External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ecoenergy.bstu@gmail.com" TargetMode="External"/><Relationship Id="rId13" Type="http://schemas.openxmlformats.org/officeDocument/2006/relationships/hyperlink" Target="https://goo-gl.me/LandGas1" TargetMode="External"/><Relationship Id="rId18" Type="http://schemas.openxmlformats.org/officeDocument/2006/relationships/image" Target="../media/image59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12" Type="http://schemas.openxmlformats.org/officeDocument/2006/relationships/hyperlink" Target="https://youtu.be/LeeNrV8Kg7U" TargetMode="External"/><Relationship Id="rId17" Type="http://schemas.openxmlformats.org/officeDocument/2006/relationships/hyperlink" Target="http://belfes.ru/landfillgas/" TargetMode="External"/><Relationship Id="rId2" Type="http://schemas.openxmlformats.org/officeDocument/2006/relationships/image" Target="../media/image49.jpeg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11" Type="http://schemas.openxmlformats.org/officeDocument/2006/relationships/hyperlink" Target="https://goo-gl.me/LandGas2" TargetMode="External"/><Relationship Id="rId5" Type="http://schemas.openxmlformats.org/officeDocument/2006/relationships/image" Target="../media/image52.png"/><Relationship Id="rId15" Type="http://schemas.openxmlformats.org/officeDocument/2006/relationships/image" Target="../media/image57.gif"/><Relationship Id="rId10" Type="http://schemas.openxmlformats.org/officeDocument/2006/relationships/hyperlink" Target="https://youtu.be/phKrDKInXwU" TargetMode="External"/><Relationship Id="rId19" Type="http://schemas.openxmlformats.org/officeDocument/2006/relationships/image" Target="../media/image60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14" Type="http://schemas.openxmlformats.org/officeDocument/2006/relationships/image" Target="../media/image5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hyperlink" Target="https://vk.com/away.php?to=https://climatetrace.org/&amp;post=-215490399_39&amp;cc_key=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j-es.ru/index.php/journal/article/view/2021-1-00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6" y="1395752"/>
            <a:ext cx="8737016" cy="374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07504" y="883515"/>
            <a:ext cx="893591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491880" y="897732"/>
            <a:ext cx="5256584" cy="1674017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Повышение экологической безопасности полигонов твердых коммунальных отходов (ТКО) методом их </a:t>
            </a:r>
            <a:r>
              <a:rPr lang="ru-RU" sz="1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дегазации с </a:t>
            </a:r>
            <a:r>
              <a:rPr lang="ru-RU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энергетическим использованием </a:t>
            </a:r>
            <a:r>
              <a:rPr lang="ru-RU" sz="1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биогаза</a:t>
            </a:r>
            <a:endParaRPr lang="en-US" sz="1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sz="18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(для малых и средних городов)</a:t>
            </a:r>
            <a:endParaRPr lang="ru-RU" sz="1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13826" y="42707"/>
            <a:ext cx="6048672" cy="10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ru-RU" altLang="ru-RU" sz="5500" b="1" kern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Энергия со свалки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123478"/>
            <a:ext cx="8928992" cy="4896544"/>
          </a:xfrm>
          <a:prstGeom prst="roundRect">
            <a:avLst>
              <a:gd name="adj" fmla="val 480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8104" y="3363838"/>
            <a:ext cx="2920257" cy="1049732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solidFill>
              <a:schemeClr val="accent1">
                <a:shade val="50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663" y="179350"/>
            <a:ext cx="612024" cy="6120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34" y="179350"/>
            <a:ext cx="532786" cy="6787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63" y="188535"/>
            <a:ext cx="1177858" cy="3602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861" y="169594"/>
            <a:ext cx="555981" cy="61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93758" y="3477466"/>
            <a:ext cx="29523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Совместный проект:</a:t>
            </a:r>
          </a:p>
          <a:p>
            <a:pPr>
              <a:spcBef>
                <a:spcPts val="600"/>
              </a:spcBef>
            </a:pPr>
            <a:r>
              <a:rPr lang="ru-RU" sz="10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 </a:t>
            </a:r>
            <a:r>
              <a:rPr lang="ru-RU" sz="10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ИНТЦ «</a:t>
            </a:r>
            <a:r>
              <a:rPr lang="ru-RU" sz="1000" b="1" dirty="0" err="1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ЭкоЭнергия</a:t>
            </a:r>
            <a:r>
              <a:rPr lang="ru-RU" sz="10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при БГТУ им. В.Г. Шухова</a:t>
            </a:r>
            <a:br>
              <a:rPr lang="ru-RU" sz="10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</a:t>
            </a:r>
            <a:r>
              <a:rPr lang="ru-RU" sz="10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ООО «Транспортная компания «Экотранс»</a:t>
            </a:r>
            <a:br>
              <a:rPr lang="ru-RU" sz="10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</a:t>
            </a:r>
            <a:r>
              <a:rPr lang="ru-RU" sz="10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ООО «</a:t>
            </a:r>
            <a:r>
              <a:rPr lang="ru-RU" sz="1000" b="1" dirty="0" err="1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Энергоэффект</a:t>
            </a:r>
            <a:r>
              <a:rPr lang="ru-RU" sz="10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826" y="4710150"/>
            <a:ext cx="3347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Сайт проекта: </a:t>
            </a:r>
            <a:r>
              <a:rPr lang="en-US" sz="1400" dirty="0">
                <a:latin typeface="+mj-lt"/>
                <a:hlinkClick r:id="rId7"/>
              </a:rPr>
              <a:t>https://belfes.ru/landfillgas/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60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7614"/>
            <a:ext cx="8280000" cy="3240360"/>
          </a:xfrm>
          <a:solidFill>
            <a:schemeClr val="accent6">
              <a:lumMod val="60000"/>
              <a:lumOff val="40000"/>
            </a:schemeClr>
          </a:solidFill>
        </p:spPr>
        <p:txBody>
          <a:bodyPr tIns="0" bIns="0" anchor="t"/>
          <a:lstStyle/>
          <a:p>
            <a:pPr algn="l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Описание проблемной области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Предлагаемое решение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Бизнес-план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504" y="123478"/>
            <a:ext cx="8928992" cy="4896544"/>
          </a:xfrm>
          <a:prstGeom prst="roundRect">
            <a:avLst>
              <a:gd name="adj" fmla="val 480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93238" y="195486"/>
            <a:ext cx="611560" cy="576064"/>
          </a:xfrm>
          <a:noFill/>
        </p:spPr>
        <p:txBody>
          <a:bodyPr lIns="0" tIns="0" rIns="0" bIns="0">
            <a:noAutofit/>
          </a:bodyPr>
          <a:lstStyle/>
          <a:p>
            <a:pPr algn="ctr">
              <a:defRPr/>
            </a:pPr>
            <a:fld id="{8AE9A296-EE56-46EC-AB4D-95D705198E57}" type="slidenum">
              <a:rPr lang="ru-RU" sz="35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>
                <a:defRPr/>
              </a:pPr>
              <a:t>10</a:t>
            </a:fld>
            <a:endParaRPr lang="ru-RU" sz="3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7614"/>
            <a:ext cx="8280000" cy="108012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7734"/>
            <a:ext cx="8280000" cy="108012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noaction" highlightClick="1"/>
          </p:cNvPr>
          <p:cNvSpPr/>
          <p:nvPr/>
        </p:nvSpPr>
        <p:spPr>
          <a:xfrm>
            <a:off x="-2475" y="3723878"/>
            <a:ext cx="43204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7504" y="883515"/>
            <a:ext cx="893591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5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676456" cy="857250"/>
          </a:xfrm>
        </p:spPr>
        <p:txBody>
          <a:bodyPr tIns="0" bIns="0" anchor="t"/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Реализация электроэнергии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23478"/>
            <a:ext cx="8928992" cy="4896544"/>
          </a:xfrm>
          <a:prstGeom prst="roundRect">
            <a:avLst>
              <a:gd name="adj" fmla="val 480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93238" y="195486"/>
            <a:ext cx="611560" cy="576064"/>
          </a:xfrm>
          <a:noFill/>
        </p:spPr>
        <p:txBody>
          <a:bodyPr lIns="0" tIns="0" rIns="0" bIns="0">
            <a:noAutofit/>
          </a:bodyPr>
          <a:lstStyle/>
          <a:p>
            <a:pPr algn="ctr">
              <a:defRPr/>
            </a:pPr>
            <a:fld id="{8AE9A296-EE56-46EC-AB4D-95D705198E57}" type="slidenum">
              <a:rPr lang="ru-RU" sz="35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>
                <a:defRPr/>
              </a:pPr>
              <a:t>11</a:t>
            </a:fld>
            <a:endParaRPr lang="ru-RU" sz="3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504" y="883515"/>
            <a:ext cx="893591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223951"/>
              </p:ext>
            </p:extLst>
          </p:nvPr>
        </p:nvGraphicFramePr>
        <p:xfrm>
          <a:off x="179512" y="1059582"/>
          <a:ext cx="8712969" cy="361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5544616"/>
                <a:gridCol w="1512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Варианты продажи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 окупаемости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Продажа</a:t>
                      </a:r>
                      <a:r>
                        <a:rPr lang="ru-RU" sz="1400" b="1" baseline="0" dirty="0" smtClean="0"/>
                        <a:t> гарантирующему поставщику*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1. Электроэнергия может быть куплена по только по оптовым </a:t>
                      </a:r>
                    </a:p>
                    <a:p>
                      <a:r>
                        <a:rPr lang="ru-RU" sz="900" dirty="0" smtClean="0"/>
                        <a:t>ценам (</a:t>
                      </a:r>
                      <a:r>
                        <a:rPr lang="ru-RU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3-я ценовая категория с почасовым учетом) за вычетом </a:t>
                      </a:r>
                    </a:p>
                    <a:p>
                      <a:r>
                        <a:rPr lang="ru-RU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сбытовой надбавки.  </a:t>
                      </a:r>
                      <a:endParaRPr lang="en-US" sz="9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Средняя за февраль 2020 г. – 1,35</a:t>
                      </a:r>
                      <a:r>
                        <a:rPr lang="ru-RU" sz="9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9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/кВт·ч; за </a:t>
                      </a:r>
                      <a:r>
                        <a:rPr lang="ru-RU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 2022 г.  – 2,5 </a:t>
                      </a:r>
                      <a:r>
                        <a:rPr lang="ru-RU" sz="9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/кВт·ч.</a:t>
                      </a:r>
                    </a:p>
                    <a:p>
                      <a:r>
                        <a:rPr lang="ru-RU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Гарантирующий поставщик не обязан покупать розничную  генерацию.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ym typeface="Symbol"/>
                        </a:rPr>
                        <a:t>Не окупается</a:t>
                      </a:r>
                    </a:p>
                    <a:p>
                      <a:pPr algn="ctr"/>
                      <a:r>
                        <a:rPr lang="ru-RU" sz="1200" dirty="0" smtClean="0">
                          <a:sym typeface="Symbol"/>
                        </a:rPr>
                        <a:t>(себестоимость</a:t>
                      </a:r>
                      <a:endParaRPr lang="en-US" sz="1200" dirty="0" smtClean="0">
                        <a:sym typeface="Symbol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ym typeface="Symbol"/>
                        </a:rPr>
                        <a:t>4-5 </a:t>
                      </a:r>
                      <a:r>
                        <a:rPr lang="ru-RU" sz="1200" baseline="0" dirty="0" err="1" smtClean="0">
                          <a:sym typeface="Symbol"/>
                        </a:rPr>
                        <a:t>руб</a:t>
                      </a:r>
                      <a:r>
                        <a:rPr lang="en-US" sz="1200" baseline="0" dirty="0" smtClean="0">
                          <a:sym typeface="Symbol"/>
                        </a:rPr>
                        <a:t>/</a:t>
                      </a:r>
                      <a:r>
                        <a:rPr lang="ru-RU" sz="1200" baseline="0" dirty="0" err="1" smtClean="0">
                          <a:sym typeface="Symbol"/>
                        </a:rPr>
                        <a:t>кВт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ru-RU" sz="1200" baseline="0" dirty="0" err="1" smtClean="0">
                          <a:sym typeface="Symbol"/>
                        </a:rPr>
                        <a:t>ч</a:t>
                      </a:r>
                      <a:r>
                        <a:rPr lang="ru-RU" sz="1200" baseline="0" dirty="0" smtClean="0">
                          <a:sym typeface="Symbol"/>
                        </a:rPr>
                        <a:t>)**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Продажа </a:t>
                      </a:r>
                      <a:r>
                        <a:rPr lang="ru-RU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НЭСК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1. </a:t>
                      </a:r>
                      <a:r>
                        <a:rPr lang="ru-RU" sz="900" dirty="0" err="1" smtClean="0"/>
                        <a:t>НЭСК</a:t>
                      </a:r>
                      <a:r>
                        <a:rPr lang="ru-RU" sz="900" dirty="0" smtClean="0"/>
                        <a:t> (независимая электросетевая</a:t>
                      </a:r>
                      <a:r>
                        <a:rPr lang="ru-RU" sz="900" baseline="0" dirty="0" smtClean="0"/>
                        <a:t> компания) </a:t>
                      </a:r>
                      <a:r>
                        <a:rPr lang="ru-RU" sz="900" dirty="0" smtClean="0"/>
                        <a:t>покупает розничную</a:t>
                      </a:r>
                      <a:r>
                        <a:rPr lang="ru-RU" sz="900" baseline="0" dirty="0" smtClean="0"/>
                        <a:t> электроэнергию </a:t>
                      </a:r>
                      <a:r>
                        <a:rPr lang="ru-RU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собственных экономических интересах, поэтому заинтересована в покупке только по стоимости, ниже оптовой.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Symbol"/>
                        </a:rPr>
                        <a:t>более 3 лет**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Продажа</a:t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по прямым договорам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1. Стоимость электроэнергии устанавливается в договоре. Покупателю</a:t>
                      </a:r>
                      <a:r>
                        <a:rPr lang="ru-RU" sz="900" baseline="0" dirty="0" smtClean="0"/>
                        <a:t> выгодна покупка по ценам ниже, чем у гарантирующего поставщика.</a:t>
                      </a:r>
                    </a:p>
                    <a:p>
                      <a:r>
                        <a:rPr lang="ru-RU" sz="900" baseline="0" dirty="0" smtClean="0"/>
                        <a:t>2. Стоимость электроэнергии у гарантирующего поставщика зависит от региона, ценовой категории, уровня напряжения, мощности и составляет от 2,5…3 до 10 руб./кВт·ч . Как правило, чем предприятие мельче, тем стоимость электроэнергии для него выше. </a:t>
                      </a:r>
                    </a:p>
                    <a:p>
                      <a:r>
                        <a:rPr lang="ru-RU" sz="900" baseline="0" dirty="0" smtClean="0"/>
                        <a:t>3. Покупатель должен так же заключить договор  оказания услуг по передаче электроэнергии с гарантирующим поставщиком.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Зависит</a:t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от договорной цены на электроэнергию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Продажа </a:t>
                      </a:r>
                      <a:r>
                        <a:rPr lang="ru-RU" sz="1400" b="1" dirty="0" err="1" smtClean="0"/>
                        <a:t>э.э</a:t>
                      </a:r>
                      <a:r>
                        <a:rPr lang="ru-RU" sz="1400" b="1" dirty="0" smtClean="0"/>
                        <a:t>.</a:t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в целях </a:t>
                      </a:r>
                      <a:r>
                        <a:rPr lang="ru-RU" sz="1400" b="1" dirty="0" err="1" smtClean="0"/>
                        <a:t>компен-сации</a:t>
                      </a:r>
                      <a:r>
                        <a:rPr lang="ru-RU" sz="1400" b="1" dirty="0" smtClean="0"/>
                        <a:t> потерь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Сетевая организация обязана</a:t>
                      </a:r>
                      <a:r>
                        <a:rPr lang="ru-RU" sz="900" baseline="0" dirty="0" smtClean="0"/>
                        <a:t> покупать все производимую электроэнергию по «зеленому тарифу», компенсирующему все капитальные и текущие затраты, при выполнении следующих условий:</a:t>
                      </a:r>
                      <a:endParaRPr lang="ru-RU" sz="900" dirty="0" smtClean="0"/>
                    </a:p>
                    <a:p>
                      <a:r>
                        <a:rPr lang="ru-RU" sz="900" dirty="0" smtClean="0"/>
                        <a:t>1. Генерирующий объект функционирует</a:t>
                      </a:r>
                      <a:r>
                        <a:rPr lang="ru-RU" sz="900" baseline="0" dirty="0" smtClean="0"/>
                        <a:t> на основе ВИЭ, в </a:t>
                      </a:r>
                      <a:r>
                        <a:rPr lang="ru-RU" sz="900" baseline="0" dirty="0" err="1" smtClean="0"/>
                        <a:t>т.ч</a:t>
                      </a:r>
                      <a:r>
                        <a:rPr lang="ru-RU" sz="900" baseline="0" dirty="0" smtClean="0"/>
                        <a:t>. и свалочного газа.</a:t>
                      </a:r>
                    </a:p>
                    <a:p>
                      <a:r>
                        <a:rPr lang="ru-RU" sz="900" baseline="0" dirty="0" smtClean="0"/>
                        <a:t>2. Объект включен в схему и программу перспективного развития электроэнергетики субъекта РФ.</a:t>
                      </a:r>
                    </a:p>
                    <a:p>
                      <a:r>
                        <a:rPr lang="ru-RU" sz="900" baseline="0" dirty="0" smtClean="0"/>
                        <a:t>3. Объект действующий, оснащен приборами учета, присоединен к электрическим сетям и квалифицирован.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Определяется методикой расчета тарифа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468146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+mn-lt"/>
              </a:rPr>
              <a:t>*   1) мощность генерации должна быть менее 25 МВт; 2) поставщик должен иметь технические условия сетевой организации на выдачу </a:t>
            </a:r>
            <a:r>
              <a:rPr lang="ru-RU" sz="900" dirty="0" err="1" smtClean="0">
                <a:latin typeface="+mn-lt"/>
              </a:rPr>
              <a:t>э.э</a:t>
            </a:r>
            <a:r>
              <a:rPr lang="ru-RU" sz="900" dirty="0" smtClean="0">
                <a:latin typeface="+mn-lt"/>
              </a:rPr>
              <a:t>.</a:t>
            </a:r>
            <a:r>
              <a:rPr lang="ru-RU" sz="900" dirty="0" smtClean="0">
                <a:latin typeface="+mj-lt"/>
              </a:rPr>
              <a:t> </a:t>
            </a:r>
            <a:r>
              <a:rPr lang="ru-RU" sz="900" dirty="0" smtClean="0">
                <a:latin typeface="+mn-lt"/>
              </a:rPr>
              <a:t>в сеть.</a:t>
            </a:r>
          </a:p>
          <a:p>
            <a:r>
              <a:rPr lang="ru-RU" sz="900" dirty="0" smtClean="0">
                <a:latin typeface="+mn-lt"/>
              </a:rPr>
              <a:t>** </a:t>
            </a:r>
            <a:r>
              <a:rPr lang="ru-RU" sz="900" dirty="0">
                <a:latin typeface="+mn-lt"/>
              </a:rPr>
              <a:t>Мощность 25 МВ, годовая выработка 220 млн </a:t>
            </a:r>
            <a:r>
              <a:rPr lang="ru-RU" sz="900" dirty="0" err="1">
                <a:latin typeface="+mn-lt"/>
              </a:rPr>
              <a:t>кВт·ч</a:t>
            </a:r>
            <a:r>
              <a:rPr lang="ru-RU" sz="900" dirty="0">
                <a:latin typeface="+mn-lt"/>
              </a:rPr>
              <a:t>,  </a:t>
            </a:r>
            <a:r>
              <a:rPr lang="en-US" sz="900" dirty="0">
                <a:latin typeface="+mn-lt"/>
              </a:rPr>
              <a:t>CAPEX</a:t>
            </a:r>
            <a:r>
              <a:rPr lang="ru-RU" sz="900" dirty="0">
                <a:latin typeface="+mn-lt"/>
              </a:rPr>
              <a:t> </a:t>
            </a:r>
            <a:r>
              <a:rPr lang="en-US" sz="900" dirty="0">
                <a:latin typeface="+mn-lt"/>
              </a:rPr>
              <a:t> 1 </a:t>
            </a:r>
            <a:r>
              <a:rPr lang="ru-RU" sz="900" dirty="0">
                <a:latin typeface="+mn-lt"/>
              </a:rPr>
              <a:t>720 млн руб.,</a:t>
            </a:r>
            <a:r>
              <a:rPr lang="en-US" sz="900" dirty="0">
                <a:latin typeface="+mn-lt"/>
              </a:rPr>
              <a:t> OPEX </a:t>
            </a:r>
            <a:r>
              <a:rPr lang="ru-RU" sz="900" dirty="0">
                <a:latin typeface="+mn-lt"/>
              </a:rPr>
              <a:t> 450</a:t>
            </a:r>
            <a:r>
              <a:rPr lang="en-US" sz="900" dirty="0">
                <a:latin typeface="+mn-lt"/>
              </a:rPr>
              <a:t> </a:t>
            </a:r>
            <a:r>
              <a:rPr lang="ru-RU" sz="900" dirty="0">
                <a:latin typeface="+mn-lt"/>
              </a:rPr>
              <a:t>млн руб.</a:t>
            </a:r>
            <a:r>
              <a:rPr lang="en-US" sz="900" dirty="0">
                <a:latin typeface="+mn-lt"/>
              </a:rPr>
              <a:t> </a:t>
            </a:r>
            <a:r>
              <a:rPr lang="ru-RU" sz="900" dirty="0">
                <a:latin typeface="+mn-lt"/>
              </a:rPr>
              <a:t>(оценка  ЦЭП Газпромбанка</a:t>
            </a:r>
            <a:r>
              <a:rPr lang="ru-RU" sz="900" dirty="0" smtClean="0">
                <a:latin typeface="+mn-lt"/>
              </a:rPr>
              <a:t>)</a:t>
            </a:r>
            <a:endParaRPr lang="ru-RU" sz="9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24628"/>
            <a:ext cx="1649362" cy="72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5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14425" y="129449"/>
            <a:ext cx="8928992" cy="4896544"/>
          </a:xfrm>
          <a:prstGeom prst="roundRect">
            <a:avLst>
              <a:gd name="adj" fmla="val 480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93238" y="195486"/>
            <a:ext cx="611560" cy="576064"/>
          </a:xfrm>
          <a:noFill/>
        </p:spPr>
        <p:txBody>
          <a:bodyPr lIns="0" tIns="0" rIns="0" bIns="0">
            <a:noAutofit/>
          </a:bodyPr>
          <a:lstStyle/>
          <a:p>
            <a:pPr algn="ctr">
              <a:defRPr/>
            </a:pPr>
            <a:fld id="{8AE9A296-EE56-46EC-AB4D-95D705198E57}" type="slidenum">
              <a:rPr lang="ru-RU" sz="35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>
                <a:defRPr/>
              </a:pPr>
              <a:t>12</a:t>
            </a:fld>
            <a:endParaRPr lang="ru-RU" sz="3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7504" y="883515"/>
            <a:ext cx="893591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7643192" cy="857250"/>
          </a:xfrm>
        </p:spPr>
        <p:txBody>
          <a:bodyPr tIns="0" bIns="0" anchor="t">
            <a:norm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Стоимость проектов</a:t>
            </a:r>
            <a:endParaRPr lang="ru-RU" sz="27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425" y="1162948"/>
            <a:ext cx="89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CC"/>
                </a:solidFill>
              </a:rPr>
              <a:t>Системы дегазации полигонов ТКО (цены 2022 г.) </a:t>
            </a:r>
            <a:endParaRPr lang="ru-RU" sz="1000" b="1" i="1" dirty="0">
              <a:solidFill>
                <a:srgbClr val="3333CC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26617"/>
              </p:ext>
            </p:extLst>
          </p:nvPr>
        </p:nvGraphicFramePr>
        <p:xfrm>
          <a:off x="254981" y="1635646"/>
          <a:ext cx="8640958" cy="29834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12602"/>
                <a:gridCol w="1239727"/>
                <a:gridCol w="1044528"/>
                <a:gridCol w="1257785"/>
                <a:gridCol w="1345975"/>
                <a:gridCol w="1056562"/>
                <a:gridCol w="1283779"/>
              </a:tblGrid>
              <a:tr h="1703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Технико-экономические  параметры продукта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Предлагаемый проект: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система </a:t>
                      </a:r>
                      <a:r>
                        <a:rPr lang="ru-RU" sz="1000" b="1" dirty="0">
                          <a:effectLst/>
                        </a:rPr>
                        <a:t>дегазации полигона площадью </a:t>
                      </a:r>
                      <a:r>
                        <a:rPr lang="ru-RU" sz="1000" b="1" dirty="0" smtClean="0">
                          <a:effectLst/>
                        </a:rPr>
                        <a:t>6 Га </a:t>
                      </a:r>
                      <a:r>
                        <a:rPr lang="ru-RU" sz="1000" b="1" dirty="0">
                          <a:effectLst/>
                        </a:rPr>
                        <a:t>с выработкой электроэнергии мощностью </a:t>
                      </a:r>
                      <a:r>
                        <a:rPr lang="ru-RU" sz="1000" b="1" dirty="0" smtClean="0">
                          <a:effectLst/>
                        </a:rPr>
                        <a:t>5 </a:t>
                      </a:r>
                      <a:r>
                        <a:rPr lang="ru-RU" sz="1000" b="1" dirty="0">
                          <a:effectLst/>
                        </a:rPr>
                        <a:t>МВт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Аналог 1 –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ООО </a:t>
                      </a:r>
                      <a:r>
                        <a:rPr lang="ru-RU" sz="1000" dirty="0" err="1">
                          <a:effectLst/>
                        </a:rPr>
                        <a:t>Промбиогаз</a:t>
                      </a:r>
                      <a:r>
                        <a:rPr lang="ru-RU" sz="1000" dirty="0">
                          <a:effectLst/>
                        </a:rPr>
                        <a:t>, представитель </a:t>
                      </a:r>
                      <a:r>
                        <a:rPr lang="ru-RU" sz="1000" dirty="0" err="1">
                          <a:effectLst/>
                        </a:rPr>
                        <a:t>Multriwell</a:t>
                      </a:r>
                      <a:r>
                        <a:rPr lang="ru-RU" sz="1000" dirty="0">
                          <a:effectLst/>
                        </a:rPr>
                        <a:t> B.V. (Нидерланды), коммерческое предложение,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 </a:t>
                      </a:r>
                      <a:r>
                        <a:rPr lang="ru-RU" sz="1000" dirty="0">
                          <a:effectLst/>
                        </a:rPr>
                        <a:t>Га</a:t>
                      </a:r>
                      <a:endParaRPr lang="ru-RU" sz="1000" dirty="0">
                        <a:solidFill>
                          <a:srgbClr val="33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Аналог 2 – </a:t>
                      </a:r>
                      <a:r>
                        <a:rPr lang="ru-RU" sz="1000" dirty="0" err="1">
                          <a:effectLst/>
                        </a:rPr>
                        <a:t>Multriwell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B.V</a:t>
                      </a:r>
                      <a:r>
                        <a:rPr lang="ru-RU" sz="1000" dirty="0">
                          <a:effectLst/>
                        </a:rPr>
                        <a:t>. (Нидерланды), система дегазация полигона </a:t>
                      </a:r>
                      <a:r>
                        <a:rPr lang="ru-RU" sz="1000" dirty="0" smtClean="0">
                          <a:effectLst/>
                        </a:rPr>
                        <a:t>Преображенка</a:t>
                      </a:r>
                      <a:br>
                        <a:rPr lang="ru-RU" sz="1000" dirty="0" smtClean="0">
                          <a:effectLst/>
                        </a:rPr>
                      </a:br>
                      <a:r>
                        <a:rPr lang="ru-RU" sz="1000" dirty="0" smtClean="0">
                          <a:effectLst/>
                        </a:rPr>
                        <a:t>(г</a:t>
                      </a:r>
                      <a:r>
                        <a:rPr lang="ru-RU" sz="1000" dirty="0">
                          <a:effectLst/>
                        </a:rPr>
                        <a:t>. Самара), 0,5 Га,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 </a:t>
                      </a:r>
                      <a:r>
                        <a:rPr lang="ru-RU" sz="1000" dirty="0">
                          <a:effectLst/>
                        </a:rPr>
                        <a:t>выработкой электроэнергии мощностью </a:t>
                      </a:r>
                      <a:r>
                        <a:rPr lang="ru-RU" sz="1000" b="1" dirty="0">
                          <a:effectLst/>
                        </a:rPr>
                        <a:t>80 кВт</a:t>
                      </a:r>
                      <a:endParaRPr lang="ru-RU" sz="1000" b="1" dirty="0">
                        <a:solidFill>
                          <a:srgbClr val="33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Аналог </a:t>
                      </a:r>
                      <a:r>
                        <a:rPr lang="en-US" sz="1000" dirty="0">
                          <a:effectLst/>
                        </a:rPr>
                        <a:t>3</a:t>
                      </a:r>
                      <a:r>
                        <a:rPr lang="ru-RU" sz="1000" dirty="0">
                          <a:effectLst/>
                        </a:rPr>
                        <a:t> – Компания «Грин </a:t>
                      </a:r>
                      <a:r>
                        <a:rPr lang="ru-RU" sz="1000" dirty="0" err="1">
                          <a:effectLst/>
                        </a:rPr>
                        <a:t>Энерджи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Солюшенс</a:t>
                      </a:r>
                      <a:r>
                        <a:rPr lang="ru-RU" sz="1000" dirty="0">
                          <a:effectLst/>
                        </a:rPr>
                        <a:t> (</a:t>
                      </a:r>
                      <a:r>
                        <a:rPr lang="ru-RU" sz="1000" dirty="0" err="1">
                          <a:effectLst/>
                        </a:rPr>
                        <a:t>Green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Energy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Solutions</a:t>
                      </a:r>
                      <a:r>
                        <a:rPr lang="ru-RU" sz="1000" dirty="0">
                          <a:effectLst/>
                        </a:rPr>
                        <a:t>)», г. Сан-Франциско), система дегазации с выработкой электроэнергии мощностью </a:t>
                      </a:r>
                      <a:r>
                        <a:rPr lang="ru-RU" sz="1000" b="1" dirty="0">
                          <a:effectLst/>
                        </a:rPr>
                        <a:t>4 МВт</a:t>
                      </a:r>
                      <a:endParaRPr lang="ru-RU" sz="1000" b="1" dirty="0">
                        <a:solidFill>
                          <a:srgbClr val="33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Аналог </a:t>
                      </a:r>
                      <a:r>
                        <a:rPr lang="en-US" sz="1000" dirty="0">
                          <a:effectLst/>
                        </a:rPr>
                        <a:t>4</a:t>
                      </a:r>
                      <a:r>
                        <a:rPr lang="ru-RU" sz="1000" dirty="0">
                          <a:effectLst/>
                        </a:rPr>
                        <a:t> – Полигон ТБО г. Мариуполь, Украина, с выработкой электроэнергии мощностью  625  кВт (Проект СО)</a:t>
                      </a:r>
                      <a:endParaRPr lang="ru-RU" sz="1000" dirty="0">
                        <a:solidFill>
                          <a:srgbClr val="33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Аналог </a:t>
                      </a:r>
                      <a:r>
                        <a:rPr lang="en-US" sz="1000" dirty="0">
                          <a:effectLst/>
                        </a:rPr>
                        <a:t>5</a:t>
                      </a:r>
                      <a:r>
                        <a:rPr lang="ru-RU" sz="1000" dirty="0">
                          <a:effectLst/>
                        </a:rPr>
                        <a:t> – Полигон ТБО г. Ровно, Украина Программа сотрудничества США «Метан на рынок» (</a:t>
                      </a:r>
                      <a:r>
                        <a:rPr lang="ru-RU" sz="1000" dirty="0" err="1">
                          <a:effectLst/>
                        </a:rPr>
                        <a:t>M2M</a:t>
                      </a:r>
                      <a:r>
                        <a:rPr lang="ru-RU" sz="1000" dirty="0">
                          <a:effectLst/>
                        </a:rPr>
                        <a:t>),</a:t>
                      </a:r>
                      <a:r>
                        <a:rPr lang="en-US" sz="1000" dirty="0">
                          <a:effectLst/>
                        </a:rPr>
                        <a:t> 3 </a:t>
                      </a:r>
                      <a:r>
                        <a:rPr lang="en-US" sz="1000" dirty="0" err="1">
                          <a:effectLst/>
                        </a:rPr>
                        <a:t>скважины</a:t>
                      </a:r>
                      <a:r>
                        <a:rPr lang="ru-RU" sz="1000" dirty="0">
                          <a:effectLst/>
                        </a:rPr>
                        <a:t>, с</a:t>
                      </a:r>
                      <a:r>
                        <a:rPr lang="en-US" sz="1000" dirty="0" err="1">
                          <a:effectLst/>
                        </a:rPr>
                        <a:t>редний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выход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биогаза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27</a:t>
                      </a:r>
                      <a:r>
                        <a:rPr lang="ru-RU" sz="1000" dirty="0">
                          <a:effectLst/>
                        </a:rPr>
                        <a:t>,</a:t>
                      </a:r>
                      <a:r>
                        <a:rPr lang="en-US" sz="1000" dirty="0">
                          <a:effectLst/>
                        </a:rPr>
                        <a:t>8 </a:t>
                      </a:r>
                      <a:r>
                        <a:rPr lang="en-US" sz="1000" dirty="0" err="1">
                          <a:effectLst/>
                        </a:rPr>
                        <a:t>м</a:t>
                      </a:r>
                      <a:r>
                        <a:rPr lang="en-US" sz="1000" baseline="30000" dirty="0" err="1">
                          <a:effectLst/>
                        </a:rPr>
                        <a:t>3</a:t>
                      </a:r>
                      <a:r>
                        <a:rPr lang="en-US" sz="1000" dirty="0">
                          <a:effectLst/>
                        </a:rPr>
                        <a:t>/ч</a:t>
                      </a:r>
                      <a:endParaRPr lang="ru-RU" sz="1000" dirty="0">
                        <a:solidFill>
                          <a:srgbClr val="33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872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Выполнение </a:t>
                      </a:r>
                      <a:r>
                        <a:rPr lang="ru-RU" sz="1000" dirty="0">
                          <a:effectLst/>
                        </a:rPr>
                        <a:t>работ по дегазации  </a:t>
                      </a:r>
                      <a:r>
                        <a:rPr lang="ru-RU" sz="1000" dirty="0" smtClean="0">
                          <a:effectLst/>
                        </a:rPr>
                        <a:t>(обустройство </a:t>
                      </a:r>
                      <a:r>
                        <a:rPr lang="ru-RU" sz="1000" dirty="0">
                          <a:effectLst/>
                        </a:rPr>
                        <a:t>системы сбора и утилизации свалочного газа)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Система дегазации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66,5 млн руб.</a:t>
                      </a:r>
                      <a:br>
                        <a:rPr lang="ru-RU" sz="1000" b="1" dirty="0" smtClean="0">
                          <a:effectLst/>
                        </a:rPr>
                      </a:br>
                      <a:r>
                        <a:rPr lang="ru-RU" sz="1000" b="1" dirty="0" smtClean="0">
                          <a:effectLst/>
                        </a:rPr>
                        <a:t>(11,1 млн руб. /Га)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" b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Газоиспользующее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оборудование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(котлы</a:t>
                      </a:r>
                      <a:r>
                        <a:rPr lang="ru-RU" sz="1000" b="0" baseline="0" dirty="0" smtClean="0">
                          <a:effectLst/>
                        </a:rPr>
                        <a:t> от </a:t>
                      </a:r>
                      <a:r>
                        <a:rPr lang="ru-RU" sz="1000" b="1" baseline="0" dirty="0" smtClean="0">
                          <a:effectLst/>
                        </a:rPr>
                        <a:t>20 млн</a:t>
                      </a:r>
                      <a:r>
                        <a:rPr lang="ru-RU" sz="1000" b="0" baseline="0" dirty="0" smtClean="0">
                          <a:effectLst/>
                        </a:rPr>
                        <a:t>.,  </a:t>
                      </a:r>
                      <a:r>
                        <a:rPr lang="ru-RU" sz="1000" b="0" baseline="0" dirty="0" err="1" smtClean="0">
                          <a:effectLst/>
                        </a:rPr>
                        <a:t>электрогенерация</a:t>
                      </a:r>
                      <a:r>
                        <a:rPr lang="ru-RU" sz="1000" b="0" baseline="0" dirty="0" smtClean="0">
                          <a:effectLst/>
                        </a:rPr>
                        <a:t> </a:t>
                      </a:r>
                      <a:r>
                        <a:rPr lang="ru-RU" sz="1000" b="1" baseline="0" dirty="0" smtClean="0">
                          <a:effectLst/>
                        </a:rPr>
                        <a:t>150-250 млн.</a:t>
                      </a:r>
                      <a:r>
                        <a:rPr lang="ru-RU" sz="1000" b="0" baseline="0" dirty="0" smtClean="0">
                          <a:effectLst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793,11 млн. </a:t>
                      </a:r>
                      <a:r>
                        <a:rPr lang="ru-RU" sz="1000" dirty="0">
                          <a:effectLst/>
                        </a:rPr>
                        <a:t>руб.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(79 млн руб. /Га)</a:t>
                      </a:r>
                      <a:endParaRPr lang="ru-RU" sz="1000" b="1" dirty="0">
                        <a:solidFill>
                          <a:srgbClr val="33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35 </a:t>
                      </a:r>
                      <a:r>
                        <a:rPr lang="ru-RU" sz="1000" dirty="0">
                          <a:effectLst/>
                        </a:rPr>
                        <a:t>млн. руб. </a:t>
                      </a:r>
                      <a:r>
                        <a:rPr lang="ru-RU" sz="1000" dirty="0" smtClean="0">
                          <a:effectLst/>
                        </a:rPr>
                        <a:t/>
                      </a:r>
                      <a:br>
                        <a:rPr lang="ru-RU" sz="1000" dirty="0" smtClean="0">
                          <a:effectLst/>
                        </a:rPr>
                      </a:br>
                      <a:r>
                        <a:rPr lang="ru-RU" sz="1000" dirty="0" smtClean="0">
                          <a:effectLst/>
                        </a:rPr>
                        <a:t>(70 </a:t>
                      </a:r>
                      <a:r>
                        <a:rPr lang="ru-RU" sz="1000" dirty="0">
                          <a:effectLst/>
                        </a:rPr>
                        <a:t>млн руб./Га)</a:t>
                      </a:r>
                      <a:endParaRPr lang="ru-RU" sz="1000" b="1" dirty="0">
                        <a:solidFill>
                          <a:srgbClr val="33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700 млн. </a:t>
                      </a:r>
                      <a:r>
                        <a:rPr lang="ru-RU" sz="1000" dirty="0" err="1">
                          <a:effectLst/>
                        </a:rPr>
                        <a:t>руб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/>
                      </a:r>
                      <a:br>
                        <a:rPr lang="ru-RU" sz="1000" dirty="0" smtClean="0">
                          <a:effectLst/>
                        </a:rPr>
                      </a:br>
                      <a:r>
                        <a:rPr lang="ru-RU" sz="1000" dirty="0" smtClean="0">
                          <a:effectLst/>
                        </a:rPr>
                        <a:t>(7,5 </a:t>
                      </a:r>
                      <a:r>
                        <a:rPr lang="ru-RU" sz="1000" dirty="0">
                          <a:effectLst/>
                        </a:rPr>
                        <a:t>млн. Евро)</a:t>
                      </a:r>
                      <a:endParaRPr lang="ru-RU" sz="1000" b="1" dirty="0">
                        <a:solidFill>
                          <a:srgbClr val="33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140 </a:t>
                      </a:r>
                      <a:r>
                        <a:rPr lang="ru-RU" sz="1000" dirty="0">
                          <a:effectLst/>
                        </a:rPr>
                        <a:t>млн руб</a:t>
                      </a:r>
                      <a:r>
                        <a:rPr lang="ru-RU" sz="1000" dirty="0" smtClean="0">
                          <a:effectLst/>
                        </a:rPr>
                        <a:t>.</a:t>
                      </a:r>
                      <a:br>
                        <a:rPr lang="ru-RU" sz="1000" dirty="0" smtClean="0">
                          <a:effectLst/>
                        </a:rPr>
                      </a:br>
                      <a:r>
                        <a:rPr lang="ru-RU" sz="1000" dirty="0" smtClean="0">
                          <a:effectLst/>
                        </a:rPr>
                        <a:t>(</a:t>
                      </a:r>
                      <a:r>
                        <a:rPr lang="ru-RU" sz="1000" dirty="0">
                          <a:effectLst/>
                        </a:rPr>
                        <a:t>2,0 млн Евро)</a:t>
                      </a:r>
                      <a:endParaRPr lang="ru-RU" sz="1000" b="1" dirty="0">
                        <a:solidFill>
                          <a:srgbClr val="33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$</a:t>
                      </a:r>
                      <a:r>
                        <a:rPr lang="ru-RU" sz="1000" dirty="0">
                          <a:effectLst/>
                        </a:rPr>
                        <a:t>3 522 377 в случае сжигания на факеле;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$</a:t>
                      </a:r>
                      <a:r>
                        <a:rPr lang="ru-RU" sz="1000" dirty="0">
                          <a:effectLst/>
                        </a:rPr>
                        <a:t>4 463 306 в случае когенерации</a:t>
                      </a:r>
                      <a:endParaRPr lang="ru-RU" sz="1000" b="1" dirty="0">
                        <a:solidFill>
                          <a:srgbClr val="33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7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676456" cy="857250"/>
          </a:xfrm>
        </p:spPr>
        <p:txBody>
          <a:bodyPr tIns="0" bIns="0" anchor="t"/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Технико-экономическая оценка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93238" y="195486"/>
            <a:ext cx="611560" cy="576064"/>
          </a:xfrm>
          <a:noFill/>
        </p:spPr>
        <p:txBody>
          <a:bodyPr lIns="0" tIns="0" rIns="0" bIns="0">
            <a:noAutofit/>
          </a:bodyPr>
          <a:lstStyle/>
          <a:p>
            <a:pPr algn="ctr">
              <a:defRPr/>
            </a:pPr>
            <a:fld id="{8AE9A296-EE56-46EC-AB4D-95D705198E57}" type="slidenum">
              <a:rPr lang="ru-RU" sz="35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>
                <a:defRPr/>
              </a:pPr>
              <a:t>13</a:t>
            </a:fld>
            <a:endParaRPr lang="ru-RU" sz="3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504" y="883515"/>
            <a:ext cx="893591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107504" y="123478"/>
            <a:ext cx="8928992" cy="4896544"/>
          </a:xfrm>
          <a:prstGeom prst="roundRect">
            <a:avLst>
              <a:gd name="adj" fmla="val 480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88200"/>
              </p:ext>
            </p:extLst>
          </p:nvPr>
        </p:nvGraphicFramePr>
        <p:xfrm>
          <a:off x="251520" y="976025"/>
          <a:ext cx="4320480" cy="3954920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2862383"/>
                <a:gridCol w="1458097"/>
              </a:tblGrid>
              <a:tr h="211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Калькуляция стоимости: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руб</a:t>
                      </a:r>
                      <a:r>
                        <a:rPr lang="ru-RU" sz="1400" u="none" strike="noStrike" dirty="0">
                          <a:effectLst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11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</a:rPr>
                        <a:t>Система </a:t>
                      </a:r>
                      <a:r>
                        <a:rPr lang="ru-RU" sz="1300" b="1" u="none" strike="noStrike" dirty="0" err="1">
                          <a:effectLst/>
                        </a:rPr>
                        <a:t>газосбора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Га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57333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effectLst/>
                        </a:rPr>
                        <a:t>Проектные работы с проведением экспертизы  </a:t>
                      </a:r>
                      <a:r>
                        <a:rPr lang="ru-RU" sz="1000" b="0" dirty="0" smtClean="0">
                          <a:effectLst/>
                        </a:rPr>
                        <a:t>(*затраты могут быть уменьшены при использовании типовых проектов)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10 000 000*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11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1" u="none" strike="noStrike" dirty="0">
                          <a:effectLst/>
                        </a:rPr>
                        <a:t>Основные материалы</a:t>
                      </a:r>
                      <a:endParaRPr lang="ru-RU" sz="13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11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Трубы и арматура газосборной системы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11 </a:t>
                      </a:r>
                      <a:r>
                        <a:rPr lang="ru-RU" sz="1300" u="none" strike="noStrike" dirty="0" smtClean="0">
                          <a:effectLst/>
                        </a:rPr>
                        <a:t>958 180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11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Изолирующая пленка ПВД 200 мкм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3 497 192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11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1" u="none" strike="noStrike" dirty="0" smtClean="0">
                          <a:effectLst/>
                        </a:rPr>
                        <a:t>Работы</a:t>
                      </a:r>
                      <a:endParaRPr lang="ru-RU" sz="13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11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Бурение скважин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14 000 000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11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Сборка газосборной системы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3 000 000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11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Отсыпка грунтом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11 000 000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11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Накладные расходы </a:t>
                      </a:r>
                      <a:r>
                        <a:rPr lang="ru-RU" sz="1300" u="none" strike="noStrike" dirty="0" smtClean="0">
                          <a:effectLst/>
                        </a:rPr>
                        <a:t>20</a:t>
                      </a:r>
                      <a:r>
                        <a:rPr lang="ru-RU" sz="1300" u="none" strike="noStrike" dirty="0">
                          <a:effectLst/>
                        </a:rPr>
                        <a:t>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13 036 612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11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</a:rPr>
                        <a:t>Итого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 smtClean="0">
                          <a:effectLst/>
                        </a:rPr>
                        <a:t>66 </a:t>
                      </a:r>
                      <a:r>
                        <a:rPr lang="ru-RU" sz="1300" b="1" u="none" strike="noStrike" dirty="0">
                          <a:effectLst/>
                        </a:rPr>
                        <a:t>491 984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11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</a:rPr>
                        <a:t>Электрогенерирующее оборудование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11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Стоимость ГПА 4х1 МВт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</a:rPr>
                        <a:t>140 </a:t>
                      </a:r>
                      <a:r>
                        <a:rPr lang="ru-RU" sz="1300" u="none" strike="noStrike" baseline="0" dirty="0" smtClean="0">
                          <a:effectLst/>
                        </a:rPr>
                        <a:t>… </a:t>
                      </a:r>
                      <a:r>
                        <a:rPr lang="ru-RU" sz="1300" u="none" strike="noStrike" dirty="0" smtClean="0">
                          <a:effectLst/>
                        </a:rPr>
                        <a:t>240 млн руб.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11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err="1">
                          <a:effectLst/>
                        </a:rPr>
                        <a:t>Техприсоединение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24 </a:t>
                      </a:r>
                      <a:r>
                        <a:rPr lang="ru-RU" sz="1300" u="none" strike="noStrike" dirty="0" smtClean="0">
                          <a:effectLst/>
                        </a:rPr>
                        <a:t>млн руб.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4158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ИТОГО стоимость проекта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220…320 млн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61344"/>
              </p:ext>
            </p:extLst>
          </p:nvPr>
        </p:nvGraphicFramePr>
        <p:xfrm>
          <a:off x="4716016" y="987574"/>
          <a:ext cx="4176465" cy="19583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91224"/>
                <a:gridCol w="952527"/>
                <a:gridCol w="732714"/>
              </a:tblGrid>
              <a:tr h="1841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Выработка электроэнергии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Мощность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 МВт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Годовая выработка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29 376 000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кВт·ч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Стоимость выработанной электроэнергии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400" u="none" strike="noStrike" dirty="0" smtClean="0">
                          <a:effectLst/>
                        </a:rPr>
                        <a:t>при </a:t>
                      </a:r>
                      <a:r>
                        <a:rPr lang="ru-RU" sz="1400" u="none" strike="noStrike" dirty="0">
                          <a:effectLst/>
                        </a:rPr>
                        <a:t>продаже в </a:t>
                      </a:r>
                      <a:r>
                        <a:rPr lang="ru-RU" sz="1400" u="none" strike="noStrike" dirty="0" smtClean="0">
                          <a:effectLst/>
                        </a:rPr>
                        <a:t>сеть</a:t>
                      </a:r>
                      <a:br>
                        <a:rPr lang="ru-RU" sz="1400" u="none" strike="noStrike" dirty="0" smtClean="0">
                          <a:effectLst/>
                        </a:rPr>
                      </a:br>
                      <a:r>
                        <a:rPr lang="ru-RU" sz="1400" u="none" strike="noStrike" dirty="0" smtClean="0">
                          <a:effectLst/>
                        </a:rPr>
                        <a:t>по </a:t>
                      </a:r>
                      <a:r>
                        <a:rPr lang="ru-RU" sz="1400" u="none" strike="noStrike" dirty="0">
                          <a:effectLst/>
                        </a:rPr>
                        <a:t>оптовой цене (2 </a:t>
                      </a:r>
                      <a:r>
                        <a:rPr lang="ru-RU" sz="1400" u="none" strike="noStrike" dirty="0" smtClean="0">
                          <a:effectLst/>
                        </a:rPr>
                        <a:t>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58 752 000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400" u="none" strike="noStrike" dirty="0" smtClean="0">
                          <a:effectLst/>
                        </a:rPr>
                        <a:t>при </a:t>
                      </a:r>
                      <a:r>
                        <a:rPr lang="ru-RU" sz="1400" u="none" strike="noStrike" dirty="0">
                          <a:effectLst/>
                        </a:rPr>
                        <a:t>продаже по прямым договорам (6 </a:t>
                      </a:r>
                      <a:r>
                        <a:rPr lang="ru-RU" sz="1400" u="none" strike="noStrike" dirty="0" smtClean="0">
                          <a:effectLst/>
                        </a:rPr>
                        <a:t>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176 256 000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6017" y="3075806"/>
            <a:ext cx="4176464" cy="1846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atin typeface="+mn-lt"/>
              </a:rPr>
              <a:t>Кооперация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+mn-lt"/>
              </a:rPr>
              <a:t>Аренда оборудования </a:t>
            </a:r>
            <a:endParaRPr lang="ru-RU" dirty="0">
              <a:latin typeface="+mn-lt"/>
            </a:endParaRPr>
          </a:p>
          <a:p>
            <a:pPr lvl="1"/>
            <a:r>
              <a:rPr lang="ru-RU" sz="1400" dirty="0" smtClean="0">
                <a:latin typeface="+mn-lt"/>
              </a:rPr>
              <a:t>Потенциальные партнеры:  ООО </a:t>
            </a:r>
            <a:r>
              <a:rPr lang="ru-RU" sz="1400" dirty="0">
                <a:latin typeface="+mn-lt"/>
              </a:rPr>
              <a:t>«</a:t>
            </a:r>
            <a:r>
              <a:rPr lang="ru-RU" sz="1400" dirty="0" err="1">
                <a:latin typeface="+mn-lt"/>
              </a:rPr>
              <a:t>Синтур</a:t>
            </a:r>
            <a:r>
              <a:rPr lang="ru-RU" sz="1400" dirty="0">
                <a:latin typeface="+mn-lt"/>
              </a:rPr>
              <a:t>», ООО «</a:t>
            </a:r>
            <a:r>
              <a:rPr lang="ru-RU" sz="1400" dirty="0" smtClean="0">
                <a:latin typeface="+mn-lt"/>
              </a:rPr>
              <a:t>НЭСК-Юга</a:t>
            </a:r>
            <a:r>
              <a:rPr lang="ru-RU" sz="1400" dirty="0">
                <a:latin typeface="+mn-lt"/>
              </a:rPr>
              <a:t>»</a:t>
            </a:r>
            <a:endParaRPr lang="ru-RU" sz="1400" dirty="0" smtClean="0">
              <a:latin typeface="+mn-lt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+mn-lt"/>
              </a:rPr>
              <a:t>Продажа биогаза электрогенерирующей компании</a:t>
            </a:r>
          </a:p>
          <a:p>
            <a:pPr lvl="1"/>
            <a:r>
              <a:rPr lang="ru-RU" sz="1400" dirty="0" smtClean="0">
                <a:latin typeface="+mn-lt"/>
              </a:rPr>
              <a:t>Потенциальный партнер: ООО </a:t>
            </a:r>
            <a:r>
              <a:rPr lang="ru-RU" sz="1400" dirty="0">
                <a:latin typeface="+mn-lt"/>
              </a:rPr>
              <a:t>«НЭСК-Юга» </a:t>
            </a:r>
          </a:p>
        </p:txBody>
      </p:sp>
    </p:spTree>
    <p:extLst>
      <p:ext uri="{BB962C8B-B14F-4D97-AF65-F5344CB8AC3E}">
        <p14:creationId xmlns:p14="http://schemas.microsoft.com/office/powerpoint/2010/main" val="6810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676456" cy="857250"/>
          </a:xfrm>
        </p:spPr>
        <p:txBody>
          <a:bodyPr tIns="0" bIns="0" anchor="t"/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Календарный план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23478"/>
            <a:ext cx="8928992" cy="4896544"/>
          </a:xfrm>
          <a:prstGeom prst="roundRect">
            <a:avLst>
              <a:gd name="adj" fmla="val 480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93238" y="195486"/>
            <a:ext cx="611560" cy="576064"/>
          </a:xfrm>
          <a:noFill/>
        </p:spPr>
        <p:txBody>
          <a:bodyPr lIns="0" tIns="0" rIns="0" bIns="0">
            <a:noAutofit/>
          </a:bodyPr>
          <a:lstStyle/>
          <a:p>
            <a:pPr algn="ctr">
              <a:defRPr/>
            </a:pPr>
            <a:fld id="{8AE9A296-EE56-46EC-AB4D-95D705198E57}" type="slidenum">
              <a:rPr lang="ru-RU" sz="35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>
                <a:defRPr/>
              </a:pPr>
              <a:t>14</a:t>
            </a:fld>
            <a:endParaRPr lang="ru-RU" sz="3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64480" y="208235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(выполнения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системы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полигона площадью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Га)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504" y="883515"/>
            <a:ext cx="893591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567426"/>
              </p:ext>
            </p:extLst>
          </p:nvPr>
        </p:nvGraphicFramePr>
        <p:xfrm>
          <a:off x="251520" y="987574"/>
          <a:ext cx="8640960" cy="3734880"/>
        </p:xfrm>
        <a:graphic>
          <a:graphicData uri="http://schemas.openxmlformats.org/drawingml/2006/table">
            <a:tbl>
              <a:tblPr/>
              <a:tblGrid>
                <a:gridCol w="7804738"/>
                <a:gridCol w="836222"/>
              </a:tblGrid>
              <a:tr h="312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Наименование работ</a:t>
                      </a:r>
                      <a:endParaRPr lang="ru-RU" sz="10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</a:txBody>
                  <a:tcPr marL="25975" marR="25975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Сроки,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дней</a:t>
                      </a:r>
                      <a:endParaRPr lang="ru-RU" sz="10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</a:txBody>
                  <a:tcPr marL="25975" marR="25975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30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1. </a:t>
                      </a:r>
                      <a:r>
                        <a:rPr lang="ru-RU" sz="1000" b="1" dirty="0" err="1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Предпроектные</a:t>
                      </a:r>
                      <a:r>
                        <a:rPr lang="ru-RU" sz="1000" b="1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 работы для определения основных технико-экономических показателей системы дегазации и разработки технического задания на </a:t>
                      </a:r>
                      <a:r>
                        <a:rPr lang="ru-RU" sz="1000" b="1" dirty="0" smtClean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проектирование</a:t>
                      </a:r>
                      <a:endParaRPr lang="ru-RU" sz="10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  <a:p>
                      <a:pPr marL="179388" indent="0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1.1. Бурение </a:t>
                      </a:r>
                      <a:r>
                        <a:rPr lang="ru-RU" sz="800" dirty="0" smtClean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экспериментальных </a:t>
                      </a:r>
                      <a:r>
                        <a:rPr lang="ru-RU" sz="800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скважин с мониторингом выхода биогаза.</a:t>
                      </a:r>
                      <a:endParaRPr lang="ru-RU" sz="8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  <a:p>
                      <a:pPr marL="179388" indent="0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1.2. Оценка потенциала полигона ТКО для добычи газа</a:t>
                      </a:r>
                      <a:endParaRPr lang="ru-RU" sz="8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  <a:p>
                      <a:pPr marL="179388" indent="0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1.3. Оценка возможности использования биогаза (факельное сжигание, использование в качество топлива в котлах и печах, выработка электроэнергии).</a:t>
                      </a:r>
                      <a:endParaRPr lang="ru-RU" sz="8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  <a:p>
                      <a:pPr marL="179388" indent="0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1.4. Предварительная технико-экономическая оценка системы дегазации полигона ТКО.</a:t>
                      </a:r>
                      <a:endParaRPr lang="ru-RU" sz="8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  <a:p>
                      <a:pPr marL="179388" indent="0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1.5. Разработка технического задания для проектирования системы дегазации полигона ТКО.</a:t>
                      </a:r>
                      <a:endParaRPr lang="ru-RU" sz="8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</a:txBody>
                  <a:tcPr marL="25975" marR="25975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30-45</a:t>
                      </a:r>
                      <a:endParaRPr lang="ru-RU" sz="10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</a:txBody>
                  <a:tcPr marL="25975" marR="25975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2. Разработка проекта системы дегазации полигона </a:t>
                      </a:r>
                      <a:r>
                        <a:rPr lang="ru-RU" sz="1000" b="1" dirty="0" smtClean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ТКО </a:t>
                      </a:r>
                      <a:r>
                        <a:rPr lang="ru-RU" sz="800" b="0" dirty="0" smtClean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(*зависит от срока проведения экспертизы)</a:t>
                      </a:r>
                      <a:endParaRPr lang="ru-RU" sz="800" b="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</a:txBody>
                  <a:tcPr marL="25975" marR="25975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От 60*</a:t>
                      </a:r>
                      <a:endParaRPr lang="ru-RU" sz="10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</a:txBody>
                  <a:tcPr marL="25975" marR="25975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573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3. Изготовление и закупка оборудования и элементов системы дегазации полигона </a:t>
                      </a:r>
                      <a:r>
                        <a:rPr lang="ru-RU" sz="1000" b="1" dirty="0" smtClean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ТКО</a:t>
                      </a:r>
                      <a:endParaRPr lang="ru-RU" sz="10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  <a:p>
                      <a:pPr marL="179388" indent="0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– элементы газосборной системы (трубы, фитинги, тройники, </a:t>
                      </a:r>
                      <a:r>
                        <a:rPr lang="ru-RU" sz="800" dirty="0" err="1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конденсатосборники</a:t>
                      </a:r>
                      <a:r>
                        <a:rPr lang="ru-RU" sz="800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, пленка;</a:t>
                      </a:r>
                      <a:endParaRPr lang="ru-RU" sz="8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  <a:p>
                      <a:pPr marL="179388" indent="0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– тягодутьевое оборудование с автоматикой;</a:t>
                      </a:r>
                      <a:endParaRPr lang="ru-RU" sz="8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  <a:p>
                      <a:pPr marL="179388" indent="0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– система </a:t>
                      </a:r>
                      <a:r>
                        <a:rPr lang="ru-RU" sz="800" dirty="0" err="1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КИПиА</a:t>
                      </a:r>
                      <a:r>
                        <a:rPr lang="ru-RU" sz="800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 (газовый анализ, датчики давления, температуры и т.д.);</a:t>
                      </a:r>
                      <a:endParaRPr lang="ru-RU" sz="8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  <a:p>
                      <a:pPr marL="179388" indent="0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– газоиспользующее оборудование, в зависимости от способа сжигания газа – горелки, котлы.</a:t>
                      </a:r>
                      <a:endParaRPr lang="ru-RU" sz="8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  <a:p>
                      <a:pPr marL="179388" indent="0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– разработка ТУ и закупка </a:t>
                      </a:r>
                      <a:r>
                        <a:rPr lang="ru-RU" sz="800" dirty="0" err="1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газопоршневой</a:t>
                      </a:r>
                      <a:r>
                        <a:rPr lang="ru-RU" sz="800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 электростанции (отечественный производитель)</a:t>
                      </a:r>
                      <a:endParaRPr lang="ru-RU" sz="8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</a:txBody>
                  <a:tcPr marL="25975" marR="25975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60</a:t>
                      </a:r>
                      <a:endParaRPr lang="ru-RU" sz="10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</a:txBody>
                  <a:tcPr marL="25975" marR="25975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584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4. Монтаж и наладка системы дегазации полигона </a:t>
                      </a:r>
                      <a:r>
                        <a:rPr lang="ru-RU" sz="1000" b="1" dirty="0" smtClean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ТКО</a:t>
                      </a:r>
                      <a:endParaRPr lang="ru-RU" sz="10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  <a:p>
                      <a:pPr marL="179388" indent="0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4.1. Бурение газосборных скважин.</a:t>
                      </a:r>
                      <a:endParaRPr lang="ru-RU" sz="8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  <a:p>
                      <a:pPr marL="179388" indent="0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4.2. Сооружение системы </a:t>
                      </a:r>
                      <a:r>
                        <a:rPr lang="ru-RU" sz="800" dirty="0" err="1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газосбора</a:t>
                      </a:r>
                      <a:r>
                        <a:rPr lang="ru-RU" sz="800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 (монтаж газосборных зондов, газосборных труб, транспортных трубопроводов)</a:t>
                      </a:r>
                      <a:endParaRPr lang="ru-RU" sz="8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  <a:p>
                      <a:pPr marL="179388" indent="0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4.3. Отсыпка и герметизация тела полигона.</a:t>
                      </a:r>
                      <a:endParaRPr lang="ru-RU" sz="8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  <a:p>
                      <a:pPr marL="179388" indent="0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4.4. Монтаж энергетического оборудования</a:t>
                      </a:r>
                      <a:endParaRPr lang="ru-RU" sz="8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  <a:p>
                      <a:pPr marL="179388" indent="0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4.5. </a:t>
                      </a:r>
                      <a:r>
                        <a:rPr lang="ru-RU" sz="800" dirty="0" err="1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Пусконаладка</a:t>
                      </a:r>
                      <a:r>
                        <a:rPr lang="ru-RU" sz="800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системы</a:t>
                      </a:r>
                      <a:r>
                        <a:rPr lang="ru-RU" sz="1000" b="1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ru-RU" sz="10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</a:txBody>
                  <a:tcPr marL="25975" marR="25975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60-90</a:t>
                      </a:r>
                      <a:endParaRPr lang="ru-RU" sz="10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</a:txBody>
                  <a:tcPr marL="25975" marR="25975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5. </a:t>
                      </a:r>
                      <a:r>
                        <a:rPr lang="ru-RU" sz="1000" b="1" dirty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Обучение персонала Заказчика эксплуатации оборудования</a:t>
                      </a:r>
                      <a:endParaRPr lang="ru-RU" sz="10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</a:txBody>
                  <a:tcPr marL="25975" marR="25975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3333CC"/>
                          </a:solidFill>
                          <a:effectLst/>
                          <a:latin typeface="Tahoma"/>
                        </a:rPr>
                        <a:t>15</a:t>
                      </a:r>
                      <a:endParaRPr lang="ru-RU" sz="1000" dirty="0">
                        <a:solidFill>
                          <a:srgbClr val="3333CC"/>
                        </a:solidFill>
                        <a:effectLst/>
                        <a:latin typeface="Times New Roman"/>
                      </a:endParaRPr>
                    </a:p>
                  </a:txBody>
                  <a:tcPr marL="25975" marR="25975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Tahoma"/>
                        </a:rPr>
                        <a:t>ИТОГО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25975" marR="25975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ahoma"/>
                        </a:rPr>
                        <a:t>225-260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25975" marR="25975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1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79512" y="195486"/>
            <a:ext cx="7344816" cy="68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ru-RU" altLang="ru-RU" b="1" kern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Инновационные кластеры</a:t>
            </a:r>
            <a:endParaRPr lang="ru-RU" altLang="ru-RU" sz="1800" b="1" kern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395537" y="1779662"/>
            <a:ext cx="5112568" cy="2838531"/>
          </a:xfrm>
          <a:custGeom>
            <a:avLst/>
            <a:gdLst>
              <a:gd name="connsiteX0" fmla="*/ 307412 w 1844436"/>
              <a:gd name="connsiteY0" fmla="*/ 0 h 4192677"/>
              <a:gd name="connsiteX1" fmla="*/ 1537024 w 1844436"/>
              <a:gd name="connsiteY1" fmla="*/ 0 h 4192677"/>
              <a:gd name="connsiteX2" fmla="*/ 1844436 w 1844436"/>
              <a:gd name="connsiteY2" fmla="*/ 307412 h 4192677"/>
              <a:gd name="connsiteX3" fmla="*/ 1844436 w 1844436"/>
              <a:gd name="connsiteY3" fmla="*/ 4192677 h 4192677"/>
              <a:gd name="connsiteX4" fmla="*/ 1844436 w 1844436"/>
              <a:gd name="connsiteY4" fmla="*/ 4192677 h 4192677"/>
              <a:gd name="connsiteX5" fmla="*/ 0 w 1844436"/>
              <a:gd name="connsiteY5" fmla="*/ 4192677 h 4192677"/>
              <a:gd name="connsiteX6" fmla="*/ 0 w 1844436"/>
              <a:gd name="connsiteY6" fmla="*/ 4192677 h 4192677"/>
              <a:gd name="connsiteX7" fmla="*/ 0 w 1844436"/>
              <a:gd name="connsiteY7" fmla="*/ 307412 h 4192677"/>
              <a:gd name="connsiteX8" fmla="*/ 307412 w 1844436"/>
              <a:gd name="connsiteY8" fmla="*/ 0 h 419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4436" h="4192677">
                <a:moveTo>
                  <a:pt x="1844436" y="698794"/>
                </a:moveTo>
                <a:lnTo>
                  <a:pt x="1844436" y="3493883"/>
                </a:lnTo>
                <a:cubicBezTo>
                  <a:pt x="1844436" y="3879816"/>
                  <a:pt x="1783888" y="4192676"/>
                  <a:pt x="1709200" y="4192676"/>
                </a:cubicBezTo>
                <a:lnTo>
                  <a:pt x="0" y="4192676"/>
                </a:lnTo>
                <a:lnTo>
                  <a:pt x="0" y="4192676"/>
                </a:lnTo>
                <a:lnTo>
                  <a:pt x="0" y="1"/>
                </a:lnTo>
                <a:lnTo>
                  <a:pt x="0" y="1"/>
                </a:lnTo>
                <a:lnTo>
                  <a:pt x="1709200" y="1"/>
                </a:lnTo>
                <a:cubicBezTo>
                  <a:pt x="1783888" y="1"/>
                  <a:pt x="1844436" y="312861"/>
                  <a:pt x="1844436" y="69879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6000" rIns="36000" bIns="36000" numCol="1" spcCol="1270" anchor="t" anchorCtr="0">
            <a:noAutofit/>
          </a:bodyPr>
          <a:lstStyle/>
          <a:p>
            <a:pPr marL="0" lvl="1" defTabSz="444500">
              <a:lnSpc>
                <a:spcPct val="90000"/>
              </a:lnSpc>
              <a:spcAft>
                <a:spcPct val="15000"/>
              </a:spcAft>
            </a:pPr>
            <a:r>
              <a:rPr lang="ru-RU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ООО «ТК </a:t>
            </a:r>
            <a:r>
              <a:rPr lang="ru-RU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Экотранс</a:t>
            </a:r>
            <a:r>
              <a:rPr lang="ru-RU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(г. Белгород) </a:t>
            </a:r>
            <a:r>
              <a:rPr lang="ru-RU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индустриального кластера на полигоне «Стрелецкое», </a:t>
            </a:r>
            <a:r>
              <a:rPr lang="ru-RU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включающий:</a:t>
            </a:r>
          </a:p>
          <a:p>
            <a:pPr marL="174625" lvl="1" defTabSz="444500">
              <a:lnSpc>
                <a:spcPct val="90000"/>
              </a:lnSpc>
              <a:spcAft>
                <a:spcPct val="15000"/>
              </a:spcAft>
            </a:pPr>
            <a:r>
              <a:rPr lang="ru-RU" sz="14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</a:t>
            </a:r>
            <a:r>
              <a:rPr lang="ru-RU" sz="14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сортировочную линии </a:t>
            </a:r>
            <a:r>
              <a:rPr lang="ru-RU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ТКО;</a:t>
            </a:r>
          </a:p>
          <a:p>
            <a:pPr marL="174625" lvl="1" defTabSz="444500">
              <a:lnSpc>
                <a:spcPct val="90000"/>
              </a:lnSpc>
              <a:spcAft>
                <a:spcPct val="15000"/>
              </a:spcAft>
            </a:pPr>
            <a:r>
              <a:rPr lang="ru-RU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</a:t>
            </a:r>
            <a:r>
              <a:rPr lang="ru-RU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переработку </a:t>
            </a:r>
            <a:r>
              <a:rPr lang="ru-RU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древесных отходов (измельчение, сушка, </a:t>
            </a:r>
            <a:r>
              <a:rPr lang="ru-RU" sz="14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брикетирование</a:t>
            </a:r>
            <a:r>
              <a:rPr lang="ru-RU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14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и </a:t>
            </a:r>
            <a:r>
              <a:rPr lang="ru-RU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использованием </a:t>
            </a:r>
            <a:r>
              <a:rPr lang="ru-RU" sz="1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1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сушки сырья </a:t>
            </a:r>
            <a:r>
              <a:rPr lang="ru-RU" sz="1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свалочного газа</a:t>
            </a:r>
            <a:r>
              <a:rPr lang="ru-RU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174625" lvl="1" defTabSz="444500">
              <a:lnSpc>
                <a:spcPct val="90000"/>
              </a:lnSpc>
              <a:spcAft>
                <a:spcPct val="15000"/>
              </a:spcAft>
            </a:pPr>
            <a:r>
              <a:rPr lang="ru-RU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</a:t>
            </a:r>
            <a:r>
              <a:rPr lang="ru-RU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изготовление </a:t>
            </a:r>
            <a:r>
              <a:rPr lang="ru-RU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труб ПНД и пленки из отходов;</a:t>
            </a:r>
          </a:p>
          <a:p>
            <a:pPr marL="174625" lvl="1" defTabSz="444500">
              <a:lnSpc>
                <a:spcPct val="90000"/>
              </a:lnSpc>
              <a:spcAft>
                <a:spcPct val="15000"/>
              </a:spcAft>
            </a:pPr>
            <a:r>
              <a:rPr lang="ru-RU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</a:t>
            </a:r>
            <a:r>
              <a:rPr lang="ru-RU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линию </a:t>
            </a:r>
            <a:r>
              <a:rPr lang="ru-RU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производству жидкого топлива из резины и пластика;</a:t>
            </a:r>
          </a:p>
          <a:p>
            <a:pPr marL="174625" lvl="1" defTabSz="444500">
              <a:lnSpc>
                <a:spcPct val="90000"/>
              </a:lnSpc>
              <a:spcAft>
                <a:spcPct val="15000"/>
              </a:spcAft>
            </a:pPr>
            <a:r>
              <a:rPr lang="ru-RU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</a:t>
            </a:r>
            <a:r>
              <a:rPr lang="ru-RU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строящуюся линию </a:t>
            </a:r>
            <a:r>
              <a:rPr lang="ru-RU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переработки </a:t>
            </a:r>
            <a:r>
              <a:rPr lang="ru-RU" sz="14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стеклобоя</a:t>
            </a:r>
            <a:r>
              <a:rPr lang="ru-RU" sz="14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4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lvl="1" defTabSz="444500">
              <a:lnSpc>
                <a:spcPct val="90000"/>
              </a:lnSpc>
              <a:spcAft>
                <a:spcPct val="15000"/>
              </a:spcAft>
            </a:pPr>
            <a:r>
              <a:rPr lang="ru-RU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</a:t>
            </a:r>
            <a:r>
              <a:rPr lang="ru-RU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проводится обучение  (базовая кафедра и стажировки)</a:t>
            </a:r>
            <a:endParaRPr lang="ru-RU" sz="1400" kern="1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20" y="1011918"/>
            <a:ext cx="2260976" cy="12717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98" y="2373004"/>
            <a:ext cx="192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56" y="3538193"/>
            <a:ext cx="1920000" cy="1080000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44" y="3538193"/>
            <a:ext cx="868964" cy="1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66" y="1011918"/>
            <a:ext cx="751190" cy="127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976292"/>
            <a:ext cx="5250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Полигоны </a:t>
            </a:r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ТКО – место </a:t>
            </a:r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неблагоприятной экологической обстановки с утвержденной санитарно-защитной зоной</a:t>
            </a:r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hangingPunct="0"/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их базе возможно создание технологии переработки отходов, используя свалочный газ в качестве дешевого источника энергии.</a:t>
            </a:r>
            <a:endParaRPr lang="ru-RU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504" y="123478"/>
            <a:ext cx="8928992" cy="4896544"/>
          </a:xfrm>
          <a:prstGeom prst="roundRect">
            <a:avLst>
              <a:gd name="adj" fmla="val 480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93238" y="195486"/>
            <a:ext cx="611560" cy="576064"/>
          </a:xfrm>
          <a:noFill/>
        </p:spPr>
        <p:txBody>
          <a:bodyPr lIns="0" tIns="0" rIns="0" bIns="0">
            <a:noAutofit/>
          </a:bodyPr>
          <a:lstStyle/>
          <a:p>
            <a:pPr algn="ctr">
              <a:defRPr/>
            </a:pPr>
            <a:fld id="{8AE9A296-EE56-46EC-AB4D-95D705198E57}" type="slidenum">
              <a:rPr lang="ru-RU" sz="35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>
                <a:defRPr/>
              </a:pPr>
              <a:t>15</a:t>
            </a:fld>
            <a:endParaRPr lang="ru-RU" sz="3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216334"/>
            <a:ext cx="2142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kern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базе</a:t>
            </a:r>
          </a:p>
          <a:p>
            <a:r>
              <a:rPr lang="ru-RU" altLang="ru-RU" b="1" kern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полигонов </a:t>
            </a:r>
            <a:r>
              <a:rPr lang="ru-RU" altLang="ru-RU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ТКО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7504" y="883515"/>
            <a:ext cx="893591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9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676456" cy="857250"/>
          </a:xfrm>
        </p:spPr>
        <p:txBody>
          <a:bodyPr tIns="0" bIns="0" anchor="t"/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Предложения по сотрудничеству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123478"/>
            <a:ext cx="8928992" cy="4896544"/>
          </a:xfrm>
          <a:prstGeom prst="roundRect">
            <a:avLst>
              <a:gd name="adj" fmla="val 480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93238" y="195486"/>
            <a:ext cx="611560" cy="576064"/>
          </a:xfrm>
          <a:noFill/>
        </p:spPr>
        <p:txBody>
          <a:bodyPr lIns="0" tIns="0" rIns="0" bIns="0">
            <a:noAutofit/>
          </a:bodyPr>
          <a:lstStyle/>
          <a:p>
            <a:pPr algn="ctr">
              <a:defRPr/>
            </a:pPr>
            <a:fld id="{8AE9A296-EE56-46EC-AB4D-95D705198E57}" type="slidenum">
              <a:rPr lang="ru-RU" sz="35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>
                <a:defRPr/>
              </a:pPr>
              <a:t>16</a:t>
            </a:fld>
            <a:endParaRPr lang="ru-RU" sz="3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7504" y="883515"/>
            <a:ext cx="893591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51520" y="868261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ru-RU" dirty="0" smtClean="0">
                <a:latin typeface="+mn-lt"/>
              </a:rPr>
              <a:t>Проектирование </a:t>
            </a:r>
            <a:r>
              <a:rPr lang="ru-RU" dirty="0">
                <a:latin typeface="+mn-lt"/>
              </a:rPr>
              <a:t>систем дегазации и авторский </a:t>
            </a:r>
            <a:r>
              <a:rPr lang="ru-RU" dirty="0" smtClean="0">
                <a:latin typeface="+mn-lt"/>
              </a:rPr>
              <a:t>надзор</a:t>
            </a:r>
            <a:endParaRPr lang="ru-RU" dirty="0">
              <a:latin typeface="+mn-lt"/>
            </a:endParaRPr>
          </a:p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ru-RU" dirty="0" smtClean="0">
                <a:latin typeface="+mn-lt"/>
              </a:rPr>
              <a:t>Реализация </a:t>
            </a:r>
            <a:r>
              <a:rPr lang="ru-RU" dirty="0">
                <a:latin typeface="+mn-lt"/>
              </a:rPr>
              <a:t>проектов «под ключ» для небольших и средних полигонов </a:t>
            </a:r>
            <a:r>
              <a:rPr lang="ru-RU" dirty="0" smtClean="0">
                <a:latin typeface="+mn-lt"/>
              </a:rPr>
              <a:t>ТКО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(до </a:t>
            </a:r>
            <a:r>
              <a:rPr lang="ru-RU" dirty="0">
                <a:latin typeface="+mn-lt"/>
              </a:rPr>
              <a:t>20 Га</a:t>
            </a:r>
            <a:r>
              <a:rPr lang="ru-RU" dirty="0" smtClean="0">
                <a:latin typeface="+mn-lt"/>
              </a:rPr>
              <a:t>)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ru-RU" dirty="0" smtClean="0">
                <a:latin typeface="+mn-lt"/>
              </a:rPr>
              <a:t>«Трансфер технологий» с обучением работников полигонов для самостоятельной реализации проектов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ru-RU" dirty="0" smtClean="0">
                <a:latin typeface="+mn-lt"/>
              </a:rPr>
              <a:t>Создание </a:t>
            </a:r>
            <a:r>
              <a:rPr lang="ru-RU" dirty="0">
                <a:latin typeface="+mn-lt"/>
              </a:rPr>
              <a:t>на базе полигонов ТКО производства переработки </a:t>
            </a:r>
            <a:r>
              <a:rPr lang="ru-RU" dirty="0" smtClean="0">
                <a:latin typeface="+mn-lt"/>
              </a:rPr>
              <a:t>отходов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с </a:t>
            </a:r>
            <a:r>
              <a:rPr lang="ru-RU" dirty="0">
                <a:latin typeface="+mn-lt"/>
              </a:rPr>
              <a:t>использованием свалочного газа в качестве дешевого источника </a:t>
            </a:r>
            <a:r>
              <a:rPr lang="ru-RU" dirty="0" smtClean="0">
                <a:latin typeface="+mn-lt"/>
              </a:rPr>
              <a:t>энергии</a:t>
            </a:r>
            <a:endParaRPr lang="ru-RU" dirty="0">
              <a:latin typeface="+mn-lt"/>
            </a:endParaRPr>
          </a:p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ru-RU" dirty="0" smtClean="0">
                <a:latin typeface="+mn-lt"/>
              </a:rPr>
              <a:t>Создание </a:t>
            </a:r>
            <a:r>
              <a:rPr lang="ru-RU" dirty="0">
                <a:latin typeface="+mn-lt"/>
              </a:rPr>
              <a:t>на базе БГТУ им. В.Г. Шухова учебного центра с производственной базой на ООО «ТК «Экотранс</a:t>
            </a:r>
            <a:r>
              <a:rPr lang="ru-RU" dirty="0" smtClean="0">
                <a:latin typeface="+mn-lt"/>
              </a:rPr>
              <a:t>»</a:t>
            </a:r>
            <a:endParaRPr lang="ru-RU" dirty="0">
              <a:latin typeface="+mn-lt"/>
            </a:endParaRPr>
          </a:p>
          <a:p>
            <a:pPr hangingPunct="0"/>
            <a:r>
              <a:rPr lang="ru-RU" b="1" dirty="0">
                <a:latin typeface="+mn-lt"/>
              </a:rPr>
              <a:t>Основные показатели одного проекта:</a:t>
            </a:r>
            <a:endParaRPr lang="ru-RU" dirty="0">
              <a:latin typeface="+mn-lt"/>
            </a:endParaRPr>
          </a:p>
          <a:p>
            <a:pPr marL="285750" indent="-285750" hangingPunct="0">
              <a:buFont typeface="Wingdings" panose="05000000000000000000" pitchFamily="2" charset="2"/>
              <a:buChar char="§"/>
              <a:tabLst>
                <a:tab pos="5381625" algn="l"/>
              </a:tabLst>
            </a:pPr>
            <a:r>
              <a:rPr lang="ru-RU" dirty="0" smtClean="0">
                <a:latin typeface="+mn-lt"/>
              </a:rPr>
              <a:t>Объём </a:t>
            </a:r>
            <a:r>
              <a:rPr lang="ru-RU" dirty="0">
                <a:latin typeface="+mn-lt"/>
              </a:rPr>
              <a:t>полигонов (участков полигонов): </a:t>
            </a:r>
            <a:r>
              <a:rPr lang="ru-RU" dirty="0" smtClean="0">
                <a:latin typeface="+mn-lt"/>
              </a:rPr>
              <a:t>	0,5…15 Га</a:t>
            </a:r>
            <a:r>
              <a:rPr lang="ru-RU" dirty="0">
                <a:latin typeface="+mn-lt"/>
              </a:rPr>
              <a:t>;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  <a:tabLst>
                <a:tab pos="5381625" algn="l"/>
              </a:tabLst>
            </a:pPr>
            <a:r>
              <a:rPr lang="ru-RU" dirty="0" smtClean="0">
                <a:latin typeface="+mn-lt"/>
              </a:rPr>
              <a:t>Стоимость </a:t>
            </a:r>
            <a:r>
              <a:rPr lang="ru-RU" dirty="0">
                <a:latin typeface="+mn-lt"/>
              </a:rPr>
              <a:t>реализации одного </a:t>
            </a:r>
            <a:r>
              <a:rPr lang="ru-RU" dirty="0" smtClean="0">
                <a:latin typeface="+mn-lt"/>
              </a:rPr>
              <a:t>проекта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(сооружения </a:t>
            </a:r>
            <a:r>
              <a:rPr lang="ru-RU" dirty="0">
                <a:latin typeface="+mn-lt"/>
              </a:rPr>
              <a:t>системы </a:t>
            </a:r>
            <a:r>
              <a:rPr lang="ru-RU" dirty="0" smtClean="0">
                <a:latin typeface="+mn-lt"/>
              </a:rPr>
              <a:t>дегазации, без генерации):</a:t>
            </a:r>
            <a:r>
              <a:rPr lang="ru-RU" dirty="0">
                <a:latin typeface="+mn-lt"/>
              </a:rPr>
              <a:t>	</a:t>
            </a:r>
            <a:r>
              <a:rPr lang="ru-RU" dirty="0" smtClean="0">
                <a:latin typeface="+mn-lt"/>
              </a:rPr>
              <a:t>от 15 </a:t>
            </a:r>
            <a:r>
              <a:rPr lang="ru-RU" dirty="0">
                <a:latin typeface="+mn-lt"/>
              </a:rPr>
              <a:t>до </a:t>
            </a:r>
            <a:r>
              <a:rPr lang="ru-RU" dirty="0" smtClean="0">
                <a:latin typeface="+mn-lt"/>
              </a:rPr>
              <a:t>170 млн руб.</a:t>
            </a:r>
            <a:endParaRPr lang="ru-RU" dirty="0">
              <a:latin typeface="+mn-lt"/>
            </a:endParaRPr>
          </a:p>
          <a:p>
            <a:pPr marL="285750" indent="-285750" hangingPunct="0">
              <a:buFont typeface="Wingdings" panose="05000000000000000000" pitchFamily="2" charset="2"/>
              <a:buChar char="§"/>
              <a:tabLst>
                <a:tab pos="5381625" algn="l"/>
              </a:tabLst>
            </a:pPr>
            <a:r>
              <a:rPr lang="ru-RU" dirty="0" smtClean="0">
                <a:latin typeface="+mn-lt"/>
              </a:rPr>
              <a:t>Срок </a:t>
            </a:r>
            <a:r>
              <a:rPr lang="ru-RU" dirty="0">
                <a:latin typeface="+mn-lt"/>
              </a:rPr>
              <a:t>реализации одного проекта:	</a:t>
            </a:r>
            <a:r>
              <a:rPr lang="ru-RU" dirty="0" smtClean="0">
                <a:latin typeface="+mn-lt"/>
              </a:rPr>
              <a:t>7 </a:t>
            </a:r>
            <a:r>
              <a:rPr lang="ru-RU" dirty="0">
                <a:latin typeface="+mn-lt"/>
              </a:rPr>
              <a:t>– 9 месяцев.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  <a:tabLst>
                <a:tab pos="5381625" algn="l"/>
              </a:tabLst>
            </a:pPr>
            <a:r>
              <a:rPr lang="ru-RU" dirty="0" smtClean="0">
                <a:latin typeface="+mn-lt"/>
              </a:rPr>
              <a:t>Срок </a:t>
            </a:r>
            <a:r>
              <a:rPr lang="ru-RU" dirty="0">
                <a:latin typeface="+mn-lt"/>
              </a:rPr>
              <a:t>«жизни» </a:t>
            </a:r>
            <a:r>
              <a:rPr lang="ru-RU" dirty="0" smtClean="0">
                <a:latin typeface="+mn-lt"/>
              </a:rPr>
              <a:t>проекта: 	15…20 </a:t>
            </a:r>
            <a:r>
              <a:rPr lang="ru-RU" dirty="0">
                <a:latin typeface="+mn-lt"/>
              </a:rPr>
              <a:t>лет.</a:t>
            </a:r>
          </a:p>
        </p:txBody>
      </p:sp>
    </p:spTree>
    <p:extLst>
      <p:ext uri="{BB962C8B-B14F-4D97-AF65-F5344CB8AC3E}">
        <p14:creationId xmlns:p14="http://schemas.microsoft.com/office/powerpoint/2010/main" val="6886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676456" cy="857250"/>
          </a:xfrm>
        </p:spPr>
        <p:txBody>
          <a:bodyPr tIns="0" bIns="0" anchor="t"/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Научные публикации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123478"/>
            <a:ext cx="8928992" cy="4896544"/>
          </a:xfrm>
          <a:prstGeom prst="roundRect">
            <a:avLst>
              <a:gd name="adj" fmla="val 480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93238" y="195486"/>
            <a:ext cx="611560" cy="576064"/>
          </a:xfrm>
          <a:noFill/>
        </p:spPr>
        <p:txBody>
          <a:bodyPr lIns="0" tIns="0" rIns="0" bIns="0">
            <a:noAutofit/>
          </a:bodyPr>
          <a:lstStyle/>
          <a:p>
            <a:pPr algn="ctr">
              <a:defRPr/>
            </a:pPr>
            <a:fld id="{8AE9A296-EE56-46EC-AB4D-95D705198E57}" type="slidenum">
              <a:rPr lang="ru-RU" sz="35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>
                <a:defRPr/>
              </a:pPr>
              <a:t>17</a:t>
            </a:fld>
            <a:endParaRPr lang="ru-RU" sz="3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7504" y="883515"/>
            <a:ext cx="893591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7504" y="883515"/>
            <a:ext cx="892899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/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Трубаев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П.А. </a:t>
            </a:r>
            <a:r>
              <a:rPr lang="ru-RU" sz="800" b="1" dirty="0">
                <a:latin typeface="Calibri" panose="020F0502020204030204" pitchFamily="34" charset="0"/>
                <a:cs typeface="Calibri" panose="020F0502020204030204" pitchFamily="34" charset="0"/>
              </a:rPr>
              <a:t>Оценка энергетического потенциала свалочного газа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// Энергетические системы. 2021. № 1.  С. 91-105.</a:t>
            </a:r>
            <a:b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EDN: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HCTPTI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  </a:t>
            </a:r>
            <a:r>
              <a:rPr lang="ru-RU" sz="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 smtClean="0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10.3403/es.2021.1.009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  URL: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https://j-es.ru/index.php/journal/article/view/2021-1-009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85725" indent="-85725"/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sz="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Исследование </a:t>
            </a:r>
            <a:r>
              <a:rPr lang="ru-RU" sz="800" b="1" dirty="0">
                <a:latin typeface="Calibri" panose="020F0502020204030204" pitchFamily="34" charset="0"/>
                <a:cs typeface="Calibri" panose="020F0502020204030204" pitchFamily="34" charset="0"/>
              </a:rPr>
              <a:t>выхода свалочного газа с тела полигона ТБО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/ П.А. Трубаев, О.В. Веревкин, Б.М. Гришко и др. // Энергетические системы. 2017. № 1.  С. 436-443.</a:t>
            </a:r>
            <a:b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EDN: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TLWZCQ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  URL: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https://j-es.ru/index.php/journal/issue/view/2017-1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800" i="1" dirty="0">
                <a:latin typeface="Calibri" panose="020F0502020204030204" pitchFamily="34" charset="0"/>
                <a:cs typeface="Calibri" panose="020F0502020204030204" pitchFamily="34" charset="0"/>
              </a:rPr>
              <a:t>Переводная версия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b="1" dirty="0">
                <a:latin typeface="Calibri" panose="020F0502020204030204" pitchFamily="34" charset="0"/>
                <a:cs typeface="Calibri" panose="020F0502020204030204" pitchFamily="34" charset="0"/>
              </a:rPr>
              <a:t>Investigation of Landfill Gas Output from Municipal Solid Waste at the Polygon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/ P.A.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Trubaev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, O.V.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Verevkin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, B.M.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Grishko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P.N.Tarasyuk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I.I.Shchekin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D.Yu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Suslov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and R.S.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Ramazanov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// Int. Conf. on Energy Systems-2017 (ICES-2017). Journal of Physics: Conf. Series. 2018. No 1066. 012015.</a:t>
            </a:r>
            <a:b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EDN: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TVUQAK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  DOI: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10.1088/1742-6596/1066/1/012015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  URL: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https://iopscience.iop.org/article/10.1088/1742-6596/1066/1/012015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5725" indent="-85725"/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Корнилова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Н.В., Трубаев П.А. </a:t>
            </a:r>
            <a:r>
              <a:rPr lang="ru-RU" sz="800" b="1" dirty="0">
                <a:latin typeface="Calibri" panose="020F0502020204030204" pitchFamily="34" charset="0"/>
                <a:cs typeface="Calibri" panose="020F0502020204030204" pitchFamily="34" charset="0"/>
              </a:rPr>
              <a:t>Теплотехнический анализ сжигания </a:t>
            </a:r>
            <a:r>
              <a:rPr lang="en-US" sz="800" b="1" dirty="0">
                <a:latin typeface="Calibri" panose="020F0502020204030204" pitchFamily="34" charset="0"/>
                <a:cs typeface="Calibri" panose="020F0502020204030204" pitchFamily="34" charset="0"/>
              </a:rPr>
              <a:t>RDF-</a:t>
            </a:r>
            <a:r>
              <a:rPr lang="ru-RU" sz="800" b="1" dirty="0">
                <a:latin typeface="Calibri" panose="020F0502020204030204" pitchFamily="34" charset="0"/>
                <a:cs typeface="Calibri" panose="020F0502020204030204" pitchFamily="34" charset="0"/>
              </a:rPr>
              <a:t>топлива с </a:t>
            </a:r>
            <a:r>
              <a:rPr lang="ru-RU" sz="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дожигом</a:t>
            </a:r>
            <a:r>
              <a:rPr lang="ru-RU" sz="800" b="1" dirty="0">
                <a:latin typeface="Calibri" panose="020F0502020204030204" pitchFamily="34" charset="0"/>
                <a:cs typeface="Calibri" panose="020F0502020204030204" pitchFamily="34" charset="0"/>
              </a:rPr>
              <a:t> с использованием свалочного газа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// Энергетические системы. 2019. С.243-251.</a:t>
            </a:r>
            <a:b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EDN: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KCBYOO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  URL: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https://j-es.ru/index.php/journal/issue/view/2019-1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5725" indent="-85725"/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4. Корнилова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Н.В., Трубаев П.А. </a:t>
            </a:r>
            <a:r>
              <a:rPr lang="ru-RU" sz="800" b="1" dirty="0">
                <a:latin typeface="Calibri" panose="020F0502020204030204" pitchFamily="34" charset="0"/>
                <a:cs typeface="Calibri" panose="020F0502020204030204" pitchFamily="34" charset="0"/>
              </a:rPr>
              <a:t>Расчет совместного сжигания биогаза и </a:t>
            </a:r>
            <a:r>
              <a:rPr lang="en-US" sz="800" b="1" dirty="0">
                <a:latin typeface="Calibri" panose="020F0502020204030204" pitchFamily="34" charset="0"/>
                <a:cs typeface="Calibri" panose="020F0502020204030204" pitchFamily="34" charset="0"/>
              </a:rPr>
              <a:t>RDF </a:t>
            </a:r>
            <a:r>
              <a:rPr lang="ru-RU" sz="800" b="1" dirty="0">
                <a:latin typeface="Calibri" panose="020F0502020204030204" pitchFamily="34" charset="0"/>
                <a:cs typeface="Calibri" panose="020F0502020204030204" pitchFamily="34" charset="0"/>
              </a:rPr>
              <a:t>топлива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 // Энергетические системы. 2020. № 1.  С. 173-182.</a:t>
            </a:r>
            <a:b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EDN: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HDTNOA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  DOI: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10.3403/es.2020.1.020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  URL: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13"/>
              </a:rPr>
              <a:t>https://j-es.ru/index.php/journal/article/view/2020-1-020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800" i="1" dirty="0">
                <a:latin typeface="Calibri" panose="020F0502020204030204" pitchFamily="34" charset="0"/>
                <a:cs typeface="Calibri" panose="020F0502020204030204" pitchFamily="34" charset="0"/>
              </a:rPr>
              <a:t>Переводная версия:</a:t>
            </a:r>
            <a:br>
              <a:rPr lang="ru-RU" sz="8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Kornilova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N.V. and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Trubaev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P.A. </a:t>
            </a:r>
            <a:r>
              <a:rPr lang="en-US" sz="800" b="1" dirty="0">
                <a:latin typeface="Calibri" panose="020F0502020204030204" pitchFamily="34" charset="0"/>
                <a:cs typeface="Calibri" panose="020F0502020204030204" pitchFamily="34" charset="0"/>
              </a:rPr>
              <a:t>Analysis of the possibility of landfill gas use as additional fuel for combustion of solid municipal waste with different moisture content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// Int. Conf. on Energy Systems-2020 (ICES-2020). IOP Conf. Ser.: Mater. Sci. Eng. 2021. No 1089. 012033 .</a:t>
            </a:r>
            <a:b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DOI: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14"/>
              </a:rPr>
              <a:t>10.1088/1757-899X/1089/1/012033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  URL: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14"/>
              </a:rPr>
              <a:t>https://iopscience.iop.org/article/10.1088/1757-899X/1089/1/012033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5725" indent="-85725"/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ru-RU" sz="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Мониторинг </a:t>
            </a:r>
            <a:r>
              <a:rPr lang="ru-RU" sz="800" b="1" dirty="0">
                <a:latin typeface="Calibri" panose="020F0502020204030204" pitchFamily="34" charset="0"/>
                <a:cs typeface="Calibri" panose="020F0502020204030204" pitchFamily="34" charset="0"/>
              </a:rPr>
              <a:t>выхода биогаза с тела полигона ТКО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/ П.А. Трубаев, А.С. Клепиков, О.В. Веревкин О.В. и др. // Энергетические системы. 2019. №1. С. 252-259.</a:t>
            </a:r>
            <a:b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EDN: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15"/>
              </a:rPr>
              <a:t>KERBAQ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  URL: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https://j-es.ru/index.php/journal/issue/view/2019-1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n-US" sz="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Effectiveness </a:t>
            </a:r>
            <a:r>
              <a:rPr lang="en-US" sz="800" b="1" dirty="0">
                <a:latin typeface="Calibri" panose="020F0502020204030204" pitchFamily="34" charset="0"/>
                <a:cs typeface="Calibri" panose="020F0502020204030204" pitchFamily="34" charset="0"/>
              </a:rPr>
              <a:t>Investigation of Using SOFC Power Modules for Landfill Gas Utilization in Russia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/ Y. V.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Volkova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, N.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Plotnikov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, A. A.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Volkova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, P. A.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Trubaev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, O. V.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Verevkin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// ECS Transactions. 2019. Volume 91, Issue 1. p. 381-390. ( In 16th International Symposium on Solid Oxide Fuel Cells (SOFC-XVI), September 8-13, 2019 Kyoto, Japan).</a:t>
            </a:r>
            <a:b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EDN: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16"/>
              </a:rPr>
              <a:t>MHXUBH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  DOI: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17"/>
              </a:rPr>
              <a:t>10.1149/09101.0381ecst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  URL: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17"/>
              </a:rPr>
              <a:t>https://iopscience.iop.org/article/10.1149/09101.0381ecst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5725" indent="-85725"/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7. Леонов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Е.С., Трубаев П.А. </a:t>
            </a:r>
            <a:r>
              <a:rPr lang="ru-RU" sz="800" b="1" dirty="0">
                <a:latin typeface="Calibri" panose="020F0502020204030204" pitchFamily="34" charset="0"/>
                <a:cs typeface="Calibri" panose="020F0502020204030204" pitchFamily="34" charset="0"/>
              </a:rPr>
              <a:t>Исследование влияние состава биогаза на свойства факела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 // Энергетические системы. 2020. № 1.  С. 183-189.</a:t>
            </a:r>
            <a:b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EDN: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18"/>
              </a:rPr>
              <a:t>WMFFAP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  DOI: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19"/>
              </a:rPr>
              <a:t>10.3403/es.2020.1.021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  URL: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20"/>
              </a:rPr>
              <a:t>https://j-es.ru/index.php/journal/article/view/2020-1-021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800" i="1" dirty="0">
                <a:latin typeface="Calibri" panose="020F0502020204030204" pitchFamily="34" charset="0"/>
                <a:cs typeface="Calibri" panose="020F0502020204030204" pitchFamily="34" charset="0"/>
              </a:rPr>
              <a:t>Переводная версия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Leonov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E.S.,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Trubaev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P.A. </a:t>
            </a:r>
            <a:r>
              <a:rPr lang="en-US" sz="800" b="1" dirty="0">
                <a:latin typeface="Calibri" panose="020F0502020204030204" pitchFamily="34" charset="0"/>
                <a:cs typeface="Calibri" panose="020F0502020204030204" pitchFamily="34" charset="0"/>
              </a:rPr>
              <a:t>Analysis of biogas content influence on the flame properties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 // Int. Conf. on Energy Systems-2020 (ICES-2020). IOP Conf. Ser.: Mater. Sci. Eng. 2019. No 1089 . 012032.</a:t>
            </a:r>
            <a:b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DOI: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21"/>
              </a:rPr>
              <a:t>10.1088/1757-899X/552/1/012030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  URL: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21"/>
              </a:rPr>
              <a:t>https://iopscience.iop.org/article/10.1088/1757-899X/1089/1/012032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5725" indent="-85725"/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en-US" sz="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Leonov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E.S.,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Trubaev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P.A. </a:t>
            </a:r>
            <a:r>
              <a:rPr lang="en-US" sz="800" b="1" dirty="0">
                <a:latin typeface="Calibri" panose="020F0502020204030204" pitchFamily="34" charset="0"/>
                <a:cs typeface="Calibri" panose="020F0502020204030204" pitchFamily="34" charset="0"/>
              </a:rPr>
              <a:t>The Effect of Biogas Composition on the Characteristics of the </a:t>
            </a:r>
            <a:r>
              <a:rPr lang="en-US" sz="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Combustion </a:t>
            </a:r>
            <a:r>
              <a:rPr lang="en-US" sz="800" b="1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//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Diyala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Journal of Engineering Sciences. 2022. Vol.15, No 2. P. 1–9.</a:t>
            </a:r>
            <a:b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DOI: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22"/>
              </a:rPr>
              <a:t>10.24237/djes.2022.15201. 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 URL: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23"/>
              </a:rPr>
              <a:t>https://djes.info/index.php/djes/article/view/970</a:t>
            </a:r>
            <a:r>
              <a:rPr lang="en-US" sz="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5725" indent="-85725"/>
            <a:r>
              <a:rPr lang="en-US" sz="800" dirty="0" smtClean="0">
                <a:latin typeface="+mj-lt"/>
                <a:cs typeface="Calibri" panose="020F0502020204030204" pitchFamily="34" charset="0"/>
              </a:rPr>
              <a:t>9. </a:t>
            </a:r>
            <a:r>
              <a:rPr lang="ru-RU" sz="800" dirty="0" err="1">
                <a:latin typeface="+mj-lt"/>
              </a:rPr>
              <a:t>Алябьева</a:t>
            </a:r>
            <a:r>
              <a:rPr lang="ru-RU" sz="800" dirty="0">
                <a:latin typeface="+mj-lt"/>
              </a:rPr>
              <a:t> М.В., Мирошников Л.А., Веревкин О.В. </a:t>
            </a:r>
            <a:r>
              <a:rPr lang="ru-RU" sz="800" b="1" dirty="0">
                <a:latin typeface="+mj-lt"/>
              </a:rPr>
              <a:t>Эколого-экономическое обоснование промышленного внедрения технологий твердых коммунальных отходов</a:t>
            </a:r>
            <a:r>
              <a:rPr lang="ru-RU" sz="800" dirty="0">
                <a:latin typeface="+mj-lt"/>
              </a:rPr>
              <a:t> // Вестник Российского экономического университета имени Г. В. </a:t>
            </a:r>
            <a:r>
              <a:rPr lang="ru-RU" sz="800" dirty="0" smtClean="0">
                <a:latin typeface="+mj-lt"/>
              </a:rPr>
              <a:t>Плеханова</a:t>
            </a:r>
            <a:r>
              <a:rPr lang="ru-RU" sz="800" dirty="0">
                <a:latin typeface="+mj-lt"/>
              </a:rPr>
              <a:t>. 2022. № 5. С. </a:t>
            </a:r>
            <a:r>
              <a:rPr lang="ru-RU" sz="800" dirty="0" smtClean="0">
                <a:latin typeface="+mj-lt"/>
              </a:rPr>
              <a:t>164-169.</a:t>
            </a:r>
            <a:r>
              <a:rPr lang="en-US" sz="800" dirty="0" smtClean="0">
                <a:latin typeface="+mj-lt"/>
              </a:rPr>
              <a:t> </a:t>
            </a:r>
            <a:r>
              <a:rPr lang="ru-RU" sz="600" dirty="0" smtClean="0">
                <a:latin typeface="+mj-lt"/>
              </a:rPr>
              <a:t>EDN</a:t>
            </a:r>
            <a:r>
              <a:rPr lang="ru-RU" sz="600" dirty="0">
                <a:latin typeface="+mj-lt"/>
              </a:rPr>
              <a:t>: </a:t>
            </a:r>
            <a:r>
              <a:rPr lang="ru-RU" sz="600" dirty="0">
                <a:latin typeface="+mj-lt"/>
                <a:hlinkClick r:id="rId24"/>
              </a:rPr>
              <a:t>NEAVXT</a:t>
            </a:r>
            <a:r>
              <a:rPr lang="ru-RU" sz="600" dirty="0">
                <a:latin typeface="+mj-lt"/>
              </a:rPr>
              <a:t>.  DOI: </a:t>
            </a:r>
            <a:r>
              <a:rPr lang="ru-RU" sz="600" dirty="0">
                <a:latin typeface="+mj-lt"/>
                <a:hlinkClick r:id="rId25"/>
              </a:rPr>
              <a:t>10.21686/2413-2829-2022-5-164-169</a:t>
            </a:r>
            <a:r>
              <a:rPr lang="ru-RU" sz="600" dirty="0">
                <a:latin typeface="+mj-lt"/>
              </a:rPr>
              <a:t>.  URL: </a:t>
            </a:r>
            <a:r>
              <a:rPr lang="ru-RU" sz="600" dirty="0">
                <a:latin typeface="+mj-lt"/>
                <a:hlinkClick r:id="rId26"/>
              </a:rPr>
              <a:t>https://vest.rea.ru/jour/article/view/1431</a:t>
            </a:r>
            <a:r>
              <a:rPr lang="ru-RU" sz="600" dirty="0">
                <a:latin typeface="+mj-lt"/>
              </a:rPr>
              <a:t>.</a:t>
            </a:r>
          </a:p>
          <a:p>
            <a:pPr marL="85725" indent="-85725"/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Патент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  <a:hlinkClick r:id="rId27"/>
              </a:rPr>
              <a:t>RU 2 740 814 C1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sz="800" b="1" dirty="0">
                <a:latin typeface="Calibri" panose="020F0502020204030204" pitchFamily="34" charset="0"/>
                <a:cs typeface="Calibri" panose="020F0502020204030204" pitchFamily="34" charset="0"/>
              </a:rPr>
              <a:t>Способ сбора и отвода биогаза с полигонов твердых коммунальных отходов для его дальнейшего использования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» (О.В. Веревкин, П.А. Трубаев, Н.Т. Шеин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" indent="-85725"/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Свидетельство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о </a:t>
            </a:r>
            <a:r>
              <a:rPr lang="ru-RU" sz="800" dirty="0" err="1">
                <a:latin typeface="Calibri" panose="020F0502020204030204" pitchFamily="34" charset="0"/>
                <a:cs typeface="Calibri" panose="020F0502020204030204" pitchFamily="34" charset="0"/>
              </a:rPr>
              <a:t>госрегистрации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 программы для ЭВМ №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  <a:hlinkClick r:id="rId28"/>
              </a:rPr>
              <a:t>2020663460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sz="800" b="1" dirty="0">
                <a:latin typeface="Calibri" panose="020F0502020204030204" pitchFamily="34" charset="0"/>
                <a:cs typeface="Calibri" panose="020F0502020204030204" pitchFamily="34" charset="0"/>
              </a:rPr>
              <a:t>Теплотехнический расчет процесса горения биогаза по приведенным характеристикам топлива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», рег. 28.10.2020  (Н.В. Корнилова, П.А. Трубаев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 smtClean="0">
                <a:latin typeface="Calibri" panose="020F0502020204030204" pitchFamily="34" charset="0"/>
                <a:cs typeface="Calibri" panose="020F0502020204030204" pitchFamily="34" charset="0"/>
              </a:rPr>
              <a:t>EDN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29"/>
              </a:rPr>
              <a:t>TIKHYX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5725" indent="-85725"/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Свидетельство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о </a:t>
            </a:r>
            <a:r>
              <a:rPr lang="ru-RU" sz="800" dirty="0" err="1">
                <a:latin typeface="Calibri" panose="020F0502020204030204" pitchFamily="34" charset="0"/>
                <a:cs typeface="Calibri" panose="020F0502020204030204" pitchFamily="34" charset="0"/>
              </a:rPr>
              <a:t>госрегистрации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 программы для ЭВМ №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RU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  <a:hlinkClick r:id="rId30"/>
              </a:rPr>
              <a:t>2022663019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sz="800" b="1" dirty="0">
                <a:latin typeface="Calibri" panose="020F0502020204030204" pitchFamily="34" charset="0"/>
                <a:cs typeface="Calibri" panose="020F0502020204030204" pitchFamily="34" charset="0"/>
              </a:rPr>
              <a:t>Расчет горения биогаза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», 11.07.2022 (Е.С. Леонов, П.А. Трубаев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 smtClean="0">
                <a:latin typeface="Calibri" panose="020F0502020204030204" pitchFamily="34" charset="0"/>
                <a:cs typeface="Calibri" panose="020F0502020204030204" pitchFamily="34" charset="0"/>
              </a:rPr>
              <a:t>EDN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  <a:hlinkClick r:id="rId31"/>
              </a:rPr>
              <a:t>FDZCRB</a:t>
            </a:r>
            <a:r>
              <a:rPr lang="en-US" sz="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676456" cy="857250"/>
          </a:xfrm>
        </p:spPr>
        <p:txBody>
          <a:bodyPr tIns="0" bIns="0" anchor="t"/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Публикации в прессе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123478"/>
            <a:ext cx="8928992" cy="4896544"/>
          </a:xfrm>
          <a:prstGeom prst="roundRect">
            <a:avLst>
              <a:gd name="adj" fmla="val 480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93238" y="195486"/>
            <a:ext cx="611560" cy="576064"/>
          </a:xfrm>
          <a:noFill/>
        </p:spPr>
        <p:txBody>
          <a:bodyPr lIns="0" tIns="0" rIns="0" bIns="0">
            <a:noAutofit/>
          </a:bodyPr>
          <a:lstStyle/>
          <a:p>
            <a:pPr algn="ctr">
              <a:defRPr/>
            </a:pPr>
            <a:fld id="{8AE9A296-EE56-46EC-AB4D-95D705198E57}" type="slidenum">
              <a:rPr lang="ru-RU" sz="35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>
                <a:defRPr/>
              </a:pPr>
              <a:t>18</a:t>
            </a:fld>
            <a:endParaRPr lang="ru-RU" sz="3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7504" y="883515"/>
            <a:ext cx="893591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7504" y="883515"/>
            <a:ext cx="892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/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101" y="897557"/>
            <a:ext cx="8136904" cy="4185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Как получить электричество из мусора</a:t>
            </a:r>
          </a:p>
          <a:p>
            <a:r>
              <a:rPr lang="en-US" sz="1000" b="1" dirty="0" smtClean="0">
                <a:latin typeface="+mj-lt"/>
              </a:rPr>
              <a:t>Leader-ID</a:t>
            </a:r>
            <a:r>
              <a:rPr lang="ru-RU" sz="1000" b="1" dirty="0">
                <a:latin typeface="+mj-lt"/>
              </a:rPr>
              <a:t>, 17 марта </a:t>
            </a:r>
            <a:r>
              <a:rPr lang="ru-RU" sz="1000" b="1" dirty="0" smtClean="0">
                <a:latin typeface="+mj-lt"/>
              </a:rPr>
              <a:t>2021 г., </a:t>
            </a:r>
            <a:r>
              <a:rPr lang="en-US" sz="1000" b="1" dirty="0">
                <a:latin typeface="+mj-lt"/>
                <a:cs typeface="Calibri" panose="020F0502020204030204" pitchFamily="34" charset="0"/>
                <a:hlinkClick r:id="rId2"/>
              </a:rPr>
              <a:t>https://dzen.ru/a/YFGuJRs9dUt3Eadn</a:t>
            </a:r>
            <a:endParaRPr lang="ru-RU" sz="1000" b="1" dirty="0" smtClean="0">
              <a:latin typeface="+mj-lt"/>
              <a:hlinkClick r:id="rId3"/>
            </a:endParaRPr>
          </a:p>
          <a:p>
            <a:endParaRPr lang="en-US" sz="200" b="1" dirty="0">
              <a:latin typeface="+mj-lt"/>
              <a:hlinkClick r:id="rId3"/>
            </a:endParaRP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Энергия со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свалки</a:t>
            </a:r>
          </a:p>
          <a:p>
            <a:r>
              <a:rPr lang="ru-RU" sz="1000" b="1" dirty="0" smtClean="0">
                <a:latin typeface="+mj-lt"/>
              </a:rPr>
              <a:t>Проект:</a:t>
            </a:r>
            <a:r>
              <a:rPr lang="ru-RU" sz="1000" b="1" u="sng" dirty="0" smtClean="0">
                <a:latin typeface="+mj-lt"/>
                <a:cs typeface="Calibri" panose="020F0502020204030204" pitchFamily="34" charset="0"/>
                <a:hlinkClick r:id="rId4"/>
              </a:rPr>
              <a:t> </a:t>
            </a:r>
            <a:r>
              <a:rPr lang="en-US" sz="1000" b="1" dirty="0" smtClean="0">
                <a:latin typeface="+mj-lt"/>
                <a:cs typeface="Calibri" panose="020F0502020204030204" pitchFamily="34" charset="0"/>
                <a:hlinkClick r:id="rId4"/>
              </a:rPr>
              <a:t>https</a:t>
            </a:r>
            <a:r>
              <a:rPr lang="en-US" sz="1000" b="1" dirty="0">
                <a:latin typeface="+mj-lt"/>
                <a:cs typeface="Calibri" panose="020F0502020204030204" pitchFamily="34" charset="0"/>
                <a:hlinkClick r:id="rId4"/>
              </a:rPr>
              <a:t>://</a:t>
            </a:r>
            <a:r>
              <a:rPr lang="en-US" sz="1000" b="1" dirty="0" smtClean="0">
                <a:latin typeface="+mj-lt"/>
                <a:cs typeface="Calibri" panose="020F0502020204030204" pitchFamily="34" charset="0"/>
                <a:hlinkClick r:id="rId4"/>
              </a:rPr>
              <a:t>dobro.ru/project/10044945</a:t>
            </a:r>
            <a:endParaRPr lang="ru-RU" sz="1000" b="1" dirty="0" smtClean="0">
              <a:latin typeface="+mj-lt"/>
              <a:cs typeface="Calibri" panose="020F0502020204030204" pitchFamily="34" charset="0"/>
            </a:endParaRPr>
          </a:p>
          <a:p>
            <a:endParaRPr lang="ru-RU" sz="600" dirty="0" smtClean="0">
              <a:latin typeface="+mj-lt"/>
              <a:cs typeface="Calibri" panose="020F050202020403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Проекты опорного вуза представили на заседании совета по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инновационно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-технологическому развитию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области.</a:t>
            </a:r>
            <a:r>
              <a:rPr lang="ru-RU" sz="1000" b="1" dirty="0" smtClean="0">
                <a:latin typeface="+mj-lt"/>
              </a:rPr>
              <a:t> Новостная лента БГТУ им. В.Г. Шухова, 10 июля 2019 г.</a:t>
            </a:r>
            <a:endParaRPr lang="ru-RU" sz="1000" b="1" dirty="0">
              <a:latin typeface="+mj-lt"/>
            </a:endParaRPr>
          </a:p>
          <a:p>
            <a:r>
              <a:rPr lang="en-US" sz="1000" b="1" dirty="0" smtClean="0">
                <a:latin typeface="+mj-lt"/>
                <a:cs typeface="Calibri" panose="020F0502020204030204" pitchFamily="34" charset="0"/>
                <a:hlinkClick r:id="rId5"/>
              </a:rPr>
              <a:t>https</a:t>
            </a:r>
            <a:r>
              <a:rPr lang="en-US" sz="1000" b="1" dirty="0">
                <a:latin typeface="+mj-lt"/>
                <a:cs typeface="Calibri" panose="020F0502020204030204" pitchFamily="34" charset="0"/>
                <a:hlinkClick r:id="rId5"/>
              </a:rPr>
              <a:t>://</a:t>
            </a:r>
            <a:r>
              <a:rPr lang="en-US" sz="1000" b="1" dirty="0" smtClean="0">
                <a:latin typeface="+mj-lt"/>
                <a:cs typeface="Calibri" panose="020F0502020204030204" pitchFamily="34" charset="0"/>
                <a:hlinkClick r:id="rId5"/>
              </a:rPr>
              <a:t>media.bstu.ru/novosti/proekty-opornogo-vuza-predstavili-na-zasedanii-soveta-po-innovacionno-tehnologicheskomu-razvitiyu-oblasti/922</a:t>
            </a:r>
            <a:endParaRPr lang="ru-RU" sz="1000" b="1" dirty="0" smtClean="0">
              <a:latin typeface="+mj-lt"/>
              <a:cs typeface="Calibri" panose="020F0502020204030204" pitchFamily="34" charset="0"/>
            </a:endParaRPr>
          </a:p>
          <a:p>
            <a:endParaRPr lang="ru-RU" sz="800" dirty="0" smtClean="0">
              <a:latin typeface="+mj-lt"/>
              <a:cs typeface="Calibri" panose="020F050202020403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«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ТК «Экотранс»: внедрение новых технологий с сохранением многолетнего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опыта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000" b="1" dirty="0" smtClean="0">
                <a:latin typeface="+mj-lt"/>
                <a:cs typeface="Calibri" panose="020F0502020204030204" pitchFamily="34" charset="0"/>
              </a:rPr>
              <a:t>Комсомольская правда, </a:t>
            </a:r>
            <a:r>
              <a:rPr lang="ru-RU" sz="1000" b="1" dirty="0">
                <a:latin typeface="+mj-lt"/>
                <a:cs typeface="Calibri" panose="020F0502020204030204" pitchFamily="34" charset="0"/>
              </a:rPr>
              <a:t>11 мая </a:t>
            </a:r>
            <a:r>
              <a:rPr lang="ru-RU" sz="1000" b="1" dirty="0" smtClean="0">
                <a:latin typeface="+mj-lt"/>
                <a:cs typeface="Calibri" panose="020F0502020204030204" pitchFamily="34" charset="0"/>
              </a:rPr>
              <a:t>2021 г., </a:t>
            </a:r>
            <a:r>
              <a:rPr lang="en-US" sz="1000" b="1" dirty="0" smtClean="0">
                <a:latin typeface="+mj-lt"/>
                <a:cs typeface="Calibri" panose="020F0502020204030204" pitchFamily="34" charset="0"/>
                <a:hlinkClick r:id="rId6"/>
              </a:rPr>
              <a:t>https</a:t>
            </a:r>
            <a:r>
              <a:rPr lang="en-US" sz="1000" b="1" dirty="0">
                <a:latin typeface="+mj-lt"/>
                <a:cs typeface="Calibri" panose="020F0502020204030204" pitchFamily="34" charset="0"/>
                <a:hlinkClick r:id="rId6"/>
              </a:rPr>
              <a:t>://www.bel.kp.ru/daily/27275/4410887</a:t>
            </a:r>
            <a:r>
              <a:rPr lang="en-US" sz="1000" b="1" dirty="0" smtClean="0">
                <a:latin typeface="+mj-lt"/>
                <a:cs typeface="Calibri" panose="020F0502020204030204" pitchFamily="34" charset="0"/>
                <a:hlinkClick r:id="rId6"/>
              </a:rPr>
              <a:t>/</a:t>
            </a:r>
            <a:endParaRPr lang="ru-RU" sz="1000" b="1" dirty="0" smtClean="0">
              <a:latin typeface="+mj-lt"/>
              <a:cs typeface="Calibri" panose="020F0502020204030204" pitchFamily="34" charset="0"/>
            </a:endParaRPr>
          </a:p>
          <a:p>
            <a:r>
              <a:rPr lang="ru-RU" sz="700" dirty="0" smtClean="0">
                <a:latin typeface="+mj-lt"/>
                <a:cs typeface="Calibri" panose="020F0502020204030204" pitchFamily="34" charset="0"/>
              </a:rPr>
              <a:t>…В </a:t>
            </a:r>
            <a:r>
              <a:rPr lang="ru-RU" sz="700" dirty="0">
                <a:latin typeface="+mj-lt"/>
                <a:cs typeface="Calibri" panose="020F0502020204030204" pitchFamily="34" charset="0"/>
              </a:rPr>
              <a:t>партнерстве с учеными университета имени Шухова, на полигоне г. Белгорода реализуется уникальный проект по его дегазации. Свалочный газ (метан) очень опасен, но при грамотном подходе и его можно использовать. Суть дегазации полигона в откачке газа. Его можно просто сжечь, что наносит меньший вред, чем прямые выбросы метана в атмосферу. Либо вторично переработать – пустить на отопление помещений, выработку электроэнергии, чем компания успешно и занимается. Используемая технология позволяет вырабатывать из полученного газа порядка 270 кВт электроэнергии в </a:t>
            </a:r>
            <a:r>
              <a:rPr lang="ru-RU" sz="700" dirty="0" smtClean="0">
                <a:latin typeface="+mj-lt"/>
                <a:cs typeface="Calibri" panose="020F0502020204030204" pitchFamily="34" charset="0"/>
              </a:rPr>
              <a:t>час….</a:t>
            </a:r>
          </a:p>
          <a:p>
            <a:endParaRPr lang="ru-RU" sz="700" dirty="0" smtClean="0">
              <a:latin typeface="+mj-lt"/>
              <a:cs typeface="Calibri" panose="020F050202020403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Вторая жизнь или захоронение: куда «уходит» мусор в Белгородской агломерации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?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000" b="1" dirty="0" smtClean="0">
                <a:latin typeface="+mj-lt"/>
              </a:rPr>
              <a:t>Информационное </a:t>
            </a:r>
            <a:r>
              <a:rPr lang="ru-RU" sz="1000" b="1" dirty="0" err="1" smtClean="0">
                <a:latin typeface="+mj-lt"/>
              </a:rPr>
              <a:t>агенство</a:t>
            </a:r>
            <a:r>
              <a:rPr lang="ru-RU" sz="1000" b="1" dirty="0" smtClean="0">
                <a:latin typeface="+mj-lt"/>
              </a:rPr>
              <a:t> «</a:t>
            </a:r>
            <a:r>
              <a:rPr lang="ru-RU" sz="1000" b="1" dirty="0" err="1" smtClean="0">
                <a:latin typeface="+mj-lt"/>
              </a:rPr>
              <a:t>Бел.ру</a:t>
            </a:r>
            <a:r>
              <a:rPr lang="ru-RU" sz="1000" b="1" dirty="0" smtClean="0">
                <a:latin typeface="+mj-lt"/>
              </a:rPr>
              <a:t>», </a:t>
            </a:r>
            <a:r>
              <a:rPr lang="ru-RU" sz="1000" b="1" dirty="0">
                <a:latin typeface="+mj-lt"/>
              </a:rPr>
              <a:t>27 апреля 2021</a:t>
            </a:r>
            <a:endParaRPr lang="ru-RU" sz="1000" b="1" dirty="0">
              <a:latin typeface="+mj-lt"/>
              <a:cs typeface="Calibri" panose="020F0502020204030204" pitchFamily="34" charset="0"/>
            </a:endParaRPr>
          </a:p>
          <a:p>
            <a:r>
              <a:rPr lang="en-US" sz="1000" b="1" dirty="0" smtClean="0">
                <a:latin typeface="+mj-lt"/>
                <a:cs typeface="Calibri" panose="020F0502020204030204" pitchFamily="34" charset="0"/>
                <a:hlinkClick r:id="rId7"/>
              </a:rPr>
              <a:t>https</a:t>
            </a:r>
            <a:r>
              <a:rPr lang="en-US" sz="1000" b="1" dirty="0">
                <a:latin typeface="+mj-lt"/>
                <a:cs typeface="Calibri" panose="020F0502020204030204" pitchFamily="34" charset="0"/>
                <a:hlinkClick r:id="rId7"/>
              </a:rPr>
              <a:t>://</a:t>
            </a:r>
            <a:r>
              <a:rPr lang="en-US" sz="1000" b="1" dirty="0" smtClean="0">
                <a:latin typeface="+mj-lt"/>
                <a:cs typeface="Calibri" panose="020F0502020204030204" pitchFamily="34" charset="0"/>
                <a:hlinkClick r:id="rId7"/>
              </a:rPr>
              <a:t>bel.ru/news/2021-04-27/vtoraya-zhizn-ili-zahoronenie-kuda-uhodit-musor-v-belgorodskoy-aglomeratsii-370350</a:t>
            </a:r>
            <a:endParaRPr lang="ru-RU" sz="1000" b="1" dirty="0" smtClean="0">
              <a:latin typeface="+mj-lt"/>
              <a:cs typeface="Calibri" panose="020F0502020204030204" pitchFamily="34" charset="0"/>
            </a:endParaRPr>
          </a:p>
          <a:p>
            <a:r>
              <a:rPr lang="ru-RU" sz="700" dirty="0" smtClean="0">
                <a:latin typeface="+mj-lt"/>
              </a:rPr>
              <a:t>… В </a:t>
            </a:r>
            <a:r>
              <a:rPr lang="ru-RU" sz="700" dirty="0">
                <a:latin typeface="+mj-lt"/>
              </a:rPr>
              <a:t>2020 году транспортная компания пошла дальше и ввела в эксплуатацию две системы сбора биогаза на полигонах ТКО — на полигоне собирают свалочный газ (содержащий метан), который в дальнейшем поступает на участок </a:t>
            </a:r>
            <a:r>
              <a:rPr lang="ru-RU" sz="700" dirty="0" err="1">
                <a:latin typeface="+mj-lt"/>
              </a:rPr>
              <a:t>энергогенерации</a:t>
            </a:r>
            <a:r>
              <a:rPr lang="ru-RU" sz="700" dirty="0">
                <a:latin typeface="+mj-lt"/>
              </a:rPr>
              <a:t>, где его используют для </a:t>
            </a:r>
            <a:r>
              <a:rPr lang="ru-RU" sz="700" dirty="0" smtClean="0">
                <a:latin typeface="+mj-lt"/>
              </a:rPr>
              <a:t>выработки </a:t>
            </a:r>
            <a:r>
              <a:rPr lang="ru-RU" sz="700" dirty="0">
                <a:latin typeface="+mj-lt"/>
              </a:rPr>
              <a:t>электрической и тепловой энергии в двух </a:t>
            </a:r>
            <a:r>
              <a:rPr lang="ru-RU" sz="700" dirty="0" err="1">
                <a:latin typeface="+mj-lt"/>
              </a:rPr>
              <a:t>энергогенераторах</a:t>
            </a:r>
            <a:r>
              <a:rPr lang="ru-RU" sz="700" dirty="0">
                <a:latin typeface="+mj-lt"/>
              </a:rPr>
              <a:t> мощностью по 135 кВт/час электрической энергии </a:t>
            </a:r>
            <a:r>
              <a:rPr lang="ru-RU" sz="700" dirty="0" smtClean="0">
                <a:latin typeface="+mj-lt"/>
              </a:rPr>
              <a:t>каждый…</a:t>
            </a:r>
          </a:p>
          <a:p>
            <a:endParaRPr lang="ru-RU" sz="700" dirty="0" smtClean="0">
              <a:latin typeface="+mj-lt"/>
              <a:cs typeface="Calibri" panose="020F050202020403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Мусоросортировочный комплекс ТК «Экотранс» сортирует и перерабатывает в Белгородской области до 180 тыс. тонн отходов в 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год</a:t>
            </a:r>
          </a:p>
          <a:p>
            <a:r>
              <a:rPr lang="ru-RU" sz="1000" b="1" dirty="0">
                <a:latin typeface="+mj-lt"/>
              </a:rPr>
              <a:t>МАУ </a:t>
            </a:r>
            <a:r>
              <a:rPr lang="ru-RU" sz="1000" b="1" dirty="0" smtClean="0">
                <a:latin typeface="+mj-lt"/>
              </a:rPr>
              <a:t>«Белгород-медиа», </a:t>
            </a:r>
            <a:r>
              <a:rPr lang="ru-RU" sz="1000" b="1" dirty="0" smtClean="0"/>
              <a:t>12 мая 2021 г., </a:t>
            </a:r>
            <a:r>
              <a:rPr lang="en-US" sz="1000" b="1" dirty="0" smtClean="0">
                <a:latin typeface="+mj-lt"/>
                <a:hlinkClick r:id="rId8"/>
              </a:rPr>
              <a:t>https://www.belnovosti.ru/obshestvo/ekologiya/103015.html#</a:t>
            </a:r>
            <a:endParaRPr lang="ru-RU" sz="1000" b="1" dirty="0" smtClean="0">
              <a:latin typeface="+mj-lt"/>
            </a:endParaRPr>
          </a:p>
          <a:p>
            <a:r>
              <a:rPr lang="ru-RU" sz="700" dirty="0" smtClean="0">
                <a:latin typeface="+mj-lt"/>
              </a:rPr>
              <a:t>… В цехе </a:t>
            </a:r>
            <a:r>
              <a:rPr lang="ru-RU" sz="700" dirty="0" err="1" smtClean="0">
                <a:latin typeface="+mj-lt"/>
              </a:rPr>
              <a:t>газогенерации</a:t>
            </a:r>
            <a:r>
              <a:rPr lang="ru-RU" sz="700" dirty="0" smtClean="0">
                <a:latin typeface="+mj-lt"/>
              </a:rPr>
              <a:t> вырабатывается электрическая энергия из биогаза, собранного с полигона ТКО, так как в результате </a:t>
            </a:r>
            <a:r>
              <a:rPr lang="ru-RU" sz="700" dirty="0" err="1" smtClean="0">
                <a:latin typeface="+mj-lt"/>
              </a:rPr>
              <a:t>перегневания</a:t>
            </a:r>
            <a:r>
              <a:rPr lang="ru-RU" sz="700" dirty="0" smtClean="0">
                <a:latin typeface="+mj-lt"/>
              </a:rPr>
              <a:t> отходов вырабатывается большое количество метана. Из него здесь получают тепло и электроэнергию. «Наши кабины, где проводится сортировка, отапливаются с помощью нашего биогаза. В будущем планируем использовать полученное электричество для того, чтобы перерабатывать отходы, получать полезную продукцию и спасать нашу планету», — рассказал Олег </a:t>
            </a:r>
            <a:r>
              <a:rPr lang="ru-RU" sz="700" dirty="0" err="1" smtClean="0">
                <a:latin typeface="+mj-lt"/>
              </a:rPr>
              <a:t>Верёвкин</a:t>
            </a:r>
            <a:r>
              <a:rPr lang="ru-RU" sz="700" dirty="0" smtClean="0">
                <a:latin typeface="+mj-lt"/>
              </a:rPr>
              <a:t>, начальник отдела внедрения систем энергоснабжения и газификации ООО «ТК «</a:t>
            </a:r>
            <a:r>
              <a:rPr lang="ru-RU" sz="700" smtClean="0">
                <a:latin typeface="+mj-lt"/>
              </a:rPr>
              <a:t>Экотранс»…</a:t>
            </a:r>
            <a:endParaRPr lang="ru-RU" sz="7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9" y="976804"/>
            <a:ext cx="350458" cy="3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74" y="1419622"/>
            <a:ext cx="540000" cy="24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"/>
          <a:stretch/>
        </p:blipFill>
        <p:spPr bwMode="auto">
          <a:xfrm>
            <a:off x="206078" y="1825265"/>
            <a:ext cx="540000" cy="1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2" y="2458038"/>
            <a:ext cx="54000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8" y="3284093"/>
            <a:ext cx="540000" cy="15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4" y="4165753"/>
            <a:ext cx="540000" cy="9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6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75" y="1995056"/>
            <a:ext cx="1916825" cy="2747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72400" cy="857250"/>
          </a:xfrm>
        </p:spPr>
        <p:txBody>
          <a:bodyPr tIns="0" bIns="0" anchor="t"/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Контактные данные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445" y="1755460"/>
            <a:ext cx="262116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Трубаев Павел Алексеевич</a:t>
            </a:r>
          </a:p>
          <a:p>
            <a:r>
              <a:rPr lang="ru-RU" sz="800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д-р </a:t>
            </a:r>
            <a:r>
              <a:rPr lang="ru-RU" sz="800" dirty="0" err="1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</a:t>
            </a:r>
            <a:r>
              <a:rPr lang="ru-RU" sz="800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наук, профессор БГТУ им. В.Г. Шухова,</a:t>
            </a:r>
          </a:p>
          <a:p>
            <a:r>
              <a:rPr lang="ru-RU" sz="800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академик Российской экологической академии,</a:t>
            </a:r>
            <a:br>
              <a:rPr lang="ru-RU" sz="800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800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директор ИНТЦ «ЭкоЭнергия»</a:t>
            </a:r>
          </a:p>
          <a:p>
            <a:r>
              <a:rPr lang="ru-RU" sz="1000" b="1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НИОКР, руководитель проектных работ</a:t>
            </a:r>
          </a:p>
          <a:p>
            <a:r>
              <a:rPr lang="en-US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+7 </a:t>
            </a:r>
            <a:r>
              <a:rPr lang="ru-RU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910</a:t>
            </a:r>
            <a:r>
              <a:rPr lang="ru-RU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322 83 91</a:t>
            </a:r>
            <a:endParaRPr lang="ru-RU" sz="1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000" b="1" dirty="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285" y="3567048"/>
            <a:ext cx="262116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Веревкин Олег Викторович</a:t>
            </a:r>
          </a:p>
          <a:p>
            <a:r>
              <a:rPr lang="ru-RU" sz="800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начальник отдела внедрения систем энергосбережения</a:t>
            </a:r>
            <a:br>
              <a:rPr lang="ru-RU" sz="800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800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газификации ООО ТК «Экотранс»</a:t>
            </a:r>
          </a:p>
          <a:p>
            <a:r>
              <a:rPr lang="ru-RU" sz="1000" b="1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Маркетинг, производственные работы</a:t>
            </a:r>
          </a:p>
          <a:p>
            <a:r>
              <a:rPr lang="ru-RU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+7 (4722) </a:t>
            </a:r>
            <a:r>
              <a:rPr lang="ru-RU" sz="1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50-01-82</a:t>
            </a:r>
            <a:endParaRPr lang="ru-RU" sz="1000" b="1" dirty="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4" name="Picture 8" descr="http://career.bstu.ru/shared/attachments/10893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8" r="24115" b="3728"/>
          <a:stretch/>
        </p:blipFill>
        <p:spPr bwMode="auto">
          <a:xfrm>
            <a:off x="351858" y="2786962"/>
            <a:ext cx="5146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 r="9882"/>
          <a:stretch/>
        </p:blipFill>
        <p:spPr bwMode="auto">
          <a:xfrm>
            <a:off x="3737074" y="1260235"/>
            <a:ext cx="101951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4" t="9985" r="17774"/>
          <a:stretch/>
        </p:blipFill>
        <p:spPr bwMode="auto">
          <a:xfrm>
            <a:off x="4800352" y="1260235"/>
            <a:ext cx="151765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00" y="1260235"/>
            <a:ext cx="60743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13166" r="36192" b="17561"/>
          <a:stretch/>
        </p:blipFill>
        <p:spPr bwMode="auto">
          <a:xfrm>
            <a:off x="6990511" y="1260235"/>
            <a:ext cx="811892" cy="66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37074" y="939796"/>
            <a:ext cx="5189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Этапы работы над проектом (2016-202</a:t>
            </a:r>
            <a:r>
              <a:rPr lang="en-US" sz="1600" b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1600" b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г.)</a:t>
            </a:r>
            <a:endParaRPr lang="ru-RU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616" y="4564889"/>
            <a:ext cx="27098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8"/>
            <a:r>
              <a:rPr lang="en-US" sz="1400" dirty="0" smtClean="0">
                <a:latin typeface="+mn-lt"/>
                <a:hlinkClick r:id="rId8"/>
              </a:rPr>
              <a:t>ecoenergy.bstu@gmail.com</a:t>
            </a:r>
            <a:endParaRPr lang="en-US" sz="1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7504" y="123478"/>
            <a:ext cx="8928992" cy="4896544"/>
          </a:xfrm>
          <a:prstGeom prst="roundRect">
            <a:avLst>
              <a:gd name="adj" fmla="val 480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93238" y="195486"/>
            <a:ext cx="611560" cy="576064"/>
          </a:xfrm>
          <a:noFill/>
        </p:spPr>
        <p:txBody>
          <a:bodyPr lIns="0" tIns="0" rIns="0" bIns="0">
            <a:noAutofit/>
          </a:bodyPr>
          <a:lstStyle/>
          <a:p>
            <a:pPr algn="ctr">
              <a:defRPr/>
            </a:pPr>
            <a:fld id="{8AE9A296-EE56-46EC-AB4D-95D705198E57}" type="slidenum">
              <a:rPr lang="ru-RU" sz="35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>
                <a:defRPr/>
              </a:pPr>
              <a:t>19</a:t>
            </a:fld>
            <a:endParaRPr lang="ru-RU" sz="3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07504" y="883515"/>
            <a:ext cx="893591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61788" y="2746852"/>
            <a:ext cx="31455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err="1" smtClean="0">
                <a:solidFill>
                  <a:schemeClr val="tx2"/>
                </a:solidFill>
                <a:latin typeface="+mn-lt"/>
              </a:rPr>
              <a:t>Видеопрезентации</a:t>
            </a:r>
            <a:r>
              <a:rPr lang="ru-RU" sz="1400" b="1" dirty="0" smtClean="0">
                <a:solidFill>
                  <a:schemeClr val="tx2"/>
                </a:solidFill>
                <a:latin typeface="+mn-lt"/>
              </a:rPr>
              <a:t> проекта</a:t>
            </a:r>
            <a:r>
              <a:rPr lang="ru-RU" sz="1400" dirty="0" smtClean="0">
                <a:solidFill>
                  <a:schemeClr val="tx2"/>
                </a:solidFill>
                <a:latin typeface="+mn-lt"/>
              </a:rPr>
              <a:t> (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youtube</a:t>
            </a:r>
            <a:r>
              <a:rPr lang="ru-RU" sz="1400" dirty="0" smtClean="0">
                <a:solidFill>
                  <a:schemeClr val="tx2"/>
                </a:solidFill>
                <a:latin typeface="+mn-lt"/>
              </a:rPr>
              <a:t>):</a:t>
            </a:r>
            <a:endParaRPr lang="ru-RU" sz="1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t="8216" r="6479"/>
          <a:stretch/>
        </p:blipFill>
        <p:spPr bwMode="auto">
          <a:xfrm>
            <a:off x="356442" y="985963"/>
            <a:ext cx="51428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769603" y="3022081"/>
            <a:ext cx="206149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  <a:latin typeface="+mn-lt"/>
              </a:rPr>
              <a:t>Свалочный газ:</a:t>
            </a:r>
          </a:p>
          <a:p>
            <a:endParaRPr lang="ru-RU" sz="6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sz="1200" dirty="0" smtClean="0">
                <a:solidFill>
                  <a:schemeClr val="tx2"/>
                </a:solidFill>
                <a:latin typeface="+mn-lt"/>
                <a:hlinkClick r:id="rId10"/>
              </a:rPr>
              <a:t>https://youtu.be/phKrDKInXwU</a:t>
            </a:r>
            <a:endParaRPr lang="ru-RU" sz="1200" dirty="0" smtClean="0">
              <a:solidFill>
                <a:schemeClr val="tx2"/>
              </a:solidFill>
              <a:latin typeface="+mn-lt"/>
            </a:endParaRPr>
          </a:p>
          <a:p>
            <a:r>
              <a:rPr lang="ru-RU" sz="800" dirty="0" smtClean="0">
                <a:solidFill>
                  <a:schemeClr val="tx2"/>
                </a:solidFill>
                <a:latin typeface="+mn-lt"/>
              </a:rPr>
              <a:t>или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+mn-lt"/>
                <a:hlinkClick r:id="rId11"/>
              </a:rPr>
              <a:t>https://goo-gl.me/LandGas2</a:t>
            </a:r>
            <a:endParaRPr lang="ru-RU" sz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62262" y="3917942"/>
            <a:ext cx="223483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  <a:latin typeface="+mj-lt"/>
              </a:rPr>
              <a:t>Энергия из свалочного газа:</a:t>
            </a:r>
          </a:p>
          <a:p>
            <a:endParaRPr lang="ru-RU" sz="600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1200" dirty="0" smtClean="0">
                <a:solidFill>
                  <a:schemeClr val="tx2"/>
                </a:solidFill>
                <a:latin typeface="+mj-lt"/>
                <a:hlinkClick r:id="rId12"/>
              </a:rPr>
              <a:t>https</a:t>
            </a:r>
            <a:r>
              <a:rPr lang="en-US" sz="1200" dirty="0">
                <a:solidFill>
                  <a:schemeClr val="tx2"/>
                </a:solidFill>
                <a:latin typeface="+mj-lt"/>
                <a:hlinkClick r:id="rId12"/>
              </a:rPr>
              <a:t>://</a:t>
            </a:r>
            <a:r>
              <a:rPr lang="en-US" sz="1200" dirty="0" smtClean="0">
                <a:solidFill>
                  <a:schemeClr val="tx2"/>
                </a:solidFill>
                <a:latin typeface="+mj-lt"/>
                <a:hlinkClick r:id="rId12"/>
              </a:rPr>
              <a:t>youtu.be/LeeNrV8Kg7U</a:t>
            </a:r>
            <a:endParaRPr lang="ru-RU" sz="1200" dirty="0" smtClean="0">
              <a:solidFill>
                <a:schemeClr val="tx2"/>
              </a:solidFill>
              <a:latin typeface="+mj-lt"/>
            </a:endParaRPr>
          </a:p>
          <a:p>
            <a:r>
              <a:rPr lang="ru-RU" sz="800" dirty="0" smtClean="0">
                <a:solidFill>
                  <a:schemeClr val="tx2"/>
                </a:solidFill>
                <a:latin typeface="+mj-lt"/>
              </a:rPr>
              <a:t>или</a:t>
            </a:r>
          </a:p>
          <a:p>
            <a:r>
              <a:rPr lang="ru-RU" sz="1200" u="sng" dirty="0">
                <a:latin typeface="+mj-lt"/>
                <a:hlinkClick r:id="rId13"/>
              </a:rPr>
              <a:t>https://goo-gl.me/LandGas</a:t>
            </a:r>
            <a:r>
              <a:rPr lang="en-US" sz="1200" u="sng" dirty="0">
                <a:latin typeface="+mj-lt"/>
                <a:hlinkClick r:id="rId13"/>
              </a:rPr>
              <a:t>1</a:t>
            </a:r>
            <a:endParaRPr lang="ru-RU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97" y="3022081"/>
            <a:ext cx="793006" cy="793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70" y="3923188"/>
            <a:ext cx="792000" cy="792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934" y="1260235"/>
            <a:ext cx="1100965" cy="6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747737" y="2425543"/>
            <a:ext cx="31455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+mn-lt"/>
              </a:rPr>
              <a:t>Сайт: </a:t>
            </a:r>
            <a:r>
              <a:rPr lang="en-US" sz="1400" dirty="0">
                <a:solidFill>
                  <a:schemeClr val="tx2"/>
                </a:solidFill>
                <a:latin typeface="+mn-lt"/>
                <a:hlinkClick r:id="rId17"/>
              </a:rPr>
              <a:t>http://belfes.ru/landfillgas/</a:t>
            </a:r>
            <a:endParaRPr lang="ru-RU" sz="1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31" y="2786962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31" y="979210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0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107504" y="883515"/>
            <a:ext cx="893591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07504" y="123478"/>
            <a:ext cx="8928992" cy="4896544"/>
          </a:xfrm>
          <a:prstGeom prst="roundRect">
            <a:avLst>
              <a:gd name="adj" fmla="val 480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15200" cy="857250"/>
          </a:xfrm>
        </p:spPr>
        <p:txBody>
          <a:bodyPr tIns="0" bIns="0" anchor="t"/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Описание проекта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93238" y="195486"/>
            <a:ext cx="611560" cy="576064"/>
          </a:xfrm>
          <a:noFill/>
        </p:spPr>
        <p:txBody>
          <a:bodyPr lIns="0" tIns="0" rIns="0" bIns="0">
            <a:noAutofit/>
          </a:bodyPr>
          <a:lstStyle/>
          <a:p>
            <a:pPr algn="ctr">
              <a:defRPr/>
            </a:pPr>
            <a:fld id="{8AE9A296-EE56-46EC-AB4D-95D705198E57}" type="slidenum">
              <a:rPr lang="ru-RU" sz="35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>
                <a:defRPr/>
              </a:pPr>
              <a:t>2</a:t>
            </a:fld>
            <a:endParaRPr lang="ru-RU" sz="3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883515"/>
            <a:ext cx="8568952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Суть проекта: </a:t>
            </a:r>
            <a:r>
              <a:rPr lang="ru-RU" sz="1400" b="1" dirty="0" smtClean="0">
                <a:solidFill>
                  <a:srgbClr val="002060"/>
                </a:solidFill>
              </a:rPr>
              <a:t>генерация электроэнергии из биогаза, выделяющегося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на полигонах твердых коммунальных отходов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</a:rPr>
              <a:t>Определение потенциала объекта:</a:t>
            </a:r>
          </a:p>
          <a:p>
            <a:pPr marL="623888" lvl="2">
              <a:lnSpc>
                <a:spcPct val="120000"/>
              </a:lnSpc>
            </a:pPr>
            <a:r>
              <a:rPr lang="ru-RU" sz="1100" b="1" dirty="0" smtClean="0">
                <a:solidFill>
                  <a:srgbClr val="002060"/>
                </a:solidFill>
              </a:rPr>
              <a:t>а) достаточный биогазовый потенциал полигона; </a:t>
            </a:r>
            <a:br>
              <a:rPr lang="ru-RU" sz="1100" b="1" dirty="0" smtClean="0">
                <a:solidFill>
                  <a:srgbClr val="002060"/>
                </a:solidFill>
              </a:rPr>
            </a:br>
            <a:r>
              <a:rPr lang="ru-RU" sz="1100" b="1" dirty="0" smtClean="0">
                <a:solidFill>
                  <a:srgbClr val="002060"/>
                </a:solidFill>
              </a:rPr>
              <a:t>б) наличие потребителей электроэнергии и/или тепловой энергии.</a:t>
            </a:r>
          </a:p>
          <a:p>
            <a:pPr marL="342900" indent="-342900">
              <a:lnSpc>
                <a:spcPct val="120000"/>
              </a:lnSpc>
              <a:buAutoNum type="arabicPeriod" startAt="2"/>
            </a:pPr>
            <a:r>
              <a:rPr lang="ru-RU" sz="1400" b="1" dirty="0" smtClean="0">
                <a:solidFill>
                  <a:srgbClr val="002060"/>
                </a:solidFill>
              </a:rPr>
              <a:t>Проектирование и сооружение системы дегазации.</a:t>
            </a:r>
          </a:p>
          <a:p>
            <a:pPr marL="342900" indent="-342900">
              <a:lnSpc>
                <a:spcPct val="120000"/>
              </a:lnSpc>
              <a:buAutoNum type="arabicPeriod" startAt="2"/>
            </a:pPr>
            <a:r>
              <a:rPr lang="ru-RU" sz="1400" b="1" dirty="0" smtClean="0">
                <a:solidFill>
                  <a:srgbClr val="002060"/>
                </a:solidFill>
              </a:rPr>
              <a:t>Продажа электрической энергии.</a:t>
            </a:r>
          </a:p>
          <a:p>
            <a:pPr marL="342900" indent="-342900">
              <a:lnSpc>
                <a:spcPct val="120000"/>
              </a:lnSpc>
              <a:buAutoNum type="arabicPeriod" startAt="2"/>
            </a:pPr>
            <a:endParaRPr lang="ru-RU" sz="4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Эффект от проекта: 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</a:rPr>
              <a:t>Значительное улучшение экологической обстановки в районе</a:t>
            </a:r>
            <a:r>
              <a:rPr lang="en-US" sz="1400" b="1" dirty="0" smtClean="0">
                <a:solidFill>
                  <a:srgbClr val="002060"/>
                </a:solidFill>
              </a:rPr>
              <a:t/>
            </a:r>
            <a:br>
              <a:rPr lang="en-US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полигонов ТКО, ликвидация неприятных запахов и самовозгораний.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</a:rPr>
              <a:t>Экономически обоснованный источник альтернативной энергии.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22" name="Picture 2" descr="http://www.np-aaii.ru/img/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6414" y="3716145"/>
            <a:ext cx="2291775" cy="12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pptgeo.3dn.ru/Shablon/Sky/SkyTit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26" y="3728283"/>
            <a:ext cx="1917390" cy="12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rostovgazeta.ru/attachments/a51a5c975f45b94f9cfcd1b1dc75f3e686664510/store/fill/1200/630/35e14f4ce895d69519748277c9d53beecdacefe0f15e8a28ed68df17d945/v-pskovskoy-oblasti-reshayut-problemu-svalok-596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296761" y="3732859"/>
            <a:ext cx="1912055" cy="12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s://qph.ec.quoracdn.net/main-qimg-44cb4328c5e38c264302ffe66cf6ff10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1432" r="21717" b="1432"/>
          <a:stretch/>
        </p:blipFill>
        <p:spPr bwMode="auto">
          <a:xfrm>
            <a:off x="2307884" y="3867894"/>
            <a:ext cx="1400019" cy="110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93405"/>
            <a:ext cx="1600000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152" y="987574"/>
            <a:ext cx="199034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5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7614"/>
            <a:ext cx="8280000" cy="3240360"/>
          </a:xfrm>
          <a:solidFill>
            <a:schemeClr val="accent6">
              <a:lumMod val="60000"/>
              <a:lumOff val="40000"/>
            </a:schemeClr>
          </a:solidFill>
        </p:spPr>
        <p:txBody>
          <a:bodyPr tIns="0" bIns="0" anchor="t"/>
          <a:lstStyle/>
          <a:p>
            <a:pPr algn="l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Описание проблемной области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Предлагаемое решение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Бизнес-план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504" y="123478"/>
            <a:ext cx="8928992" cy="4896544"/>
          </a:xfrm>
          <a:prstGeom prst="roundRect">
            <a:avLst>
              <a:gd name="adj" fmla="val 480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93238" y="195486"/>
            <a:ext cx="611560" cy="576064"/>
          </a:xfrm>
          <a:noFill/>
        </p:spPr>
        <p:txBody>
          <a:bodyPr lIns="0" tIns="0" rIns="0" bIns="0">
            <a:noAutofit/>
          </a:bodyPr>
          <a:lstStyle/>
          <a:p>
            <a:pPr algn="ctr">
              <a:defRPr/>
            </a:pPr>
            <a:fld id="{8AE9A296-EE56-46EC-AB4D-95D705198E57}" type="slidenum">
              <a:rPr lang="ru-RU" sz="35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>
                <a:defRPr/>
              </a:pPr>
              <a:t>3</a:t>
            </a:fld>
            <a:endParaRPr lang="ru-RU" sz="3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99742"/>
            <a:ext cx="8280000" cy="208823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noaction" highlightClick="1"/>
          </p:cNvPr>
          <p:cNvSpPr/>
          <p:nvPr/>
        </p:nvSpPr>
        <p:spPr>
          <a:xfrm>
            <a:off x="40445" y="1707654"/>
            <a:ext cx="43204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504" y="883515"/>
            <a:ext cx="893591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6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02342" y="3404286"/>
            <a:ext cx="2989801" cy="118234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504" y="123478"/>
            <a:ext cx="8928992" cy="4896544"/>
          </a:xfrm>
          <a:prstGeom prst="roundRect">
            <a:avLst>
              <a:gd name="adj" fmla="val 480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93238" y="195486"/>
            <a:ext cx="611560" cy="576064"/>
          </a:xfrm>
          <a:noFill/>
        </p:spPr>
        <p:txBody>
          <a:bodyPr lIns="0" tIns="0" rIns="0" bIns="0">
            <a:noAutofit/>
          </a:bodyPr>
          <a:lstStyle/>
          <a:p>
            <a:pPr algn="ctr">
              <a:defRPr/>
            </a:pPr>
            <a:fld id="{8AE9A296-EE56-46EC-AB4D-95D705198E57}" type="slidenum">
              <a:rPr lang="ru-RU" sz="35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>
                <a:defRPr/>
              </a:pPr>
              <a:t>4</a:t>
            </a:fld>
            <a:endParaRPr lang="ru-RU" sz="3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504" y="883515"/>
            <a:ext cx="893591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184435" y="105516"/>
            <a:ext cx="7715200" cy="857250"/>
          </a:xfrm>
          <a:prstGeom prst="rect">
            <a:avLst/>
          </a:prstGeom>
        </p:spPr>
        <p:txBody>
          <a:bodyPr vert="horz" lIns="91440" tIns="0" rIns="91440" bIns="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3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Проблема: полигоны были и будут, из отходов выделяется большой объем биогаза</a:t>
            </a:r>
            <a:endParaRPr lang="ru-RU" sz="3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sun9-17.userapi.com/impg/tAKMDZjCrHCI31_Y0Sy3oRBzNy9TLekFaW44Fg/TDUHummISvo.jpg?size=1493x778&amp;quality=96&amp;sign=3e7919bcbc7064608c6f767748620a0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18" y="3003796"/>
            <a:ext cx="3757218" cy="195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лилиния 7"/>
          <p:cNvSpPr/>
          <p:nvPr/>
        </p:nvSpPr>
        <p:spPr>
          <a:xfrm>
            <a:off x="7796087" y="4492741"/>
            <a:ext cx="1134568" cy="529635"/>
          </a:xfrm>
          <a:custGeom>
            <a:avLst/>
            <a:gdLst>
              <a:gd name="connsiteX0" fmla="*/ 431183 w 1134568"/>
              <a:gd name="connsiteY0" fmla="*/ 11888 h 529635"/>
              <a:gd name="connsiteX1" fmla="*/ 214306 w 1134568"/>
              <a:gd name="connsiteY1" fmla="*/ 6027 h 529635"/>
              <a:gd name="connsiteX2" fmla="*/ 179137 w 1134568"/>
              <a:gd name="connsiteY2" fmla="*/ 17750 h 529635"/>
              <a:gd name="connsiteX3" fmla="*/ 161553 w 1134568"/>
              <a:gd name="connsiteY3" fmla="*/ 29473 h 529635"/>
              <a:gd name="connsiteX4" fmla="*/ 114660 w 1134568"/>
              <a:gd name="connsiteY4" fmla="*/ 64642 h 529635"/>
              <a:gd name="connsiteX5" fmla="*/ 97076 w 1134568"/>
              <a:gd name="connsiteY5" fmla="*/ 70504 h 529635"/>
              <a:gd name="connsiteX6" fmla="*/ 61906 w 1134568"/>
              <a:gd name="connsiteY6" fmla="*/ 93950 h 529635"/>
              <a:gd name="connsiteX7" fmla="*/ 38460 w 1134568"/>
              <a:gd name="connsiteY7" fmla="*/ 123258 h 529635"/>
              <a:gd name="connsiteX8" fmla="*/ 20876 w 1134568"/>
              <a:gd name="connsiteY8" fmla="*/ 129119 h 529635"/>
              <a:gd name="connsiteX9" fmla="*/ 9153 w 1134568"/>
              <a:gd name="connsiteY9" fmla="*/ 146704 h 529635"/>
              <a:gd name="connsiteX10" fmla="*/ 9153 w 1134568"/>
              <a:gd name="connsiteY10" fmla="*/ 287381 h 529635"/>
              <a:gd name="connsiteX11" fmla="*/ 50183 w 1134568"/>
              <a:gd name="connsiteY11" fmla="*/ 340134 h 529635"/>
              <a:gd name="connsiteX12" fmla="*/ 85353 w 1134568"/>
              <a:gd name="connsiteY12" fmla="*/ 387027 h 529635"/>
              <a:gd name="connsiteX13" fmla="*/ 102937 w 1134568"/>
              <a:gd name="connsiteY13" fmla="*/ 398750 h 529635"/>
              <a:gd name="connsiteX14" fmla="*/ 114660 w 1134568"/>
              <a:gd name="connsiteY14" fmla="*/ 416334 h 529635"/>
              <a:gd name="connsiteX15" fmla="*/ 143968 w 1134568"/>
              <a:gd name="connsiteY15" fmla="*/ 439781 h 529635"/>
              <a:gd name="connsiteX16" fmla="*/ 161553 w 1134568"/>
              <a:gd name="connsiteY16" fmla="*/ 445642 h 529635"/>
              <a:gd name="connsiteX17" fmla="*/ 196722 w 1134568"/>
              <a:gd name="connsiteY17" fmla="*/ 469088 h 529635"/>
              <a:gd name="connsiteX18" fmla="*/ 214306 w 1134568"/>
              <a:gd name="connsiteY18" fmla="*/ 480811 h 529635"/>
              <a:gd name="connsiteX19" fmla="*/ 231891 w 1134568"/>
              <a:gd name="connsiteY19" fmla="*/ 486673 h 529635"/>
              <a:gd name="connsiteX20" fmla="*/ 249476 w 1134568"/>
              <a:gd name="connsiteY20" fmla="*/ 498396 h 529635"/>
              <a:gd name="connsiteX21" fmla="*/ 343260 w 1134568"/>
              <a:gd name="connsiteY21" fmla="*/ 510119 h 529635"/>
              <a:gd name="connsiteX22" fmla="*/ 771153 w 1134568"/>
              <a:gd name="connsiteY22" fmla="*/ 510119 h 529635"/>
              <a:gd name="connsiteX23" fmla="*/ 859076 w 1134568"/>
              <a:gd name="connsiteY23" fmla="*/ 498396 h 529635"/>
              <a:gd name="connsiteX24" fmla="*/ 905968 w 1134568"/>
              <a:gd name="connsiteY24" fmla="*/ 486673 h 529635"/>
              <a:gd name="connsiteX25" fmla="*/ 941137 w 1134568"/>
              <a:gd name="connsiteY25" fmla="*/ 474950 h 529635"/>
              <a:gd name="connsiteX26" fmla="*/ 958722 w 1134568"/>
              <a:gd name="connsiteY26" fmla="*/ 469088 h 529635"/>
              <a:gd name="connsiteX27" fmla="*/ 976306 w 1134568"/>
              <a:gd name="connsiteY27" fmla="*/ 463227 h 529635"/>
              <a:gd name="connsiteX28" fmla="*/ 1029060 w 1134568"/>
              <a:gd name="connsiteY28" fmla="*/ 439781 h 529635"/>
              <a:gd name="connsiteX29" fmla="*/ 1046645 w 1134568"/>
              <a:gd name="connsiteY29" fmla="*/ 433919 h 529635"/>
              <a:gd name="connsiteX30" fmla="*/ 1081814 w 1134568"/>
              <a:gd name="connsiteY30" fmla="*/ 416334 h 529635"/>
              <a:gd name="connsiteX31" fmla="*/ 1116983 w 1134568"/>
              <a:gd name="connsiteY31" fmla="*/ 387027 h 529635"/>
              <a:gd name="connsiteX32" fmla="*/ 1122845 w 1134568"/>
              <a:gd name="connsiteY32" fmla="*/ 369442 h 529635"/>
              <a:gd name="connsiteX33" fmla="*/ 1134568 w 1134568"/>
              <a:gd name="connsiteY33" fmla="*/ 316688 h 529635"/>
              <a:gd name="connsiteX34" fmla="*/ 1128706 w 1134568"/>
              <a:gd name="connsiteY34" fmla="*/ 193596 h 529635"/>
              <a:gd name="connsiteX35" fmla="*/ 1116983 w 1134568"/>
              <a:gd name="connsiteY35" fmla="*/ 152565 h 529635"/>
              <a:gd name="connsiteX36" fmla="*/ 1099399 w 1134568"/>
              <a:gd name="connsiteY36" fmla="*/ 140842 h 529635"/>
              <a:gd name="connsiteX37" fmla="*/ 1087676 w 1134568"/>
              <a:gd name="connsiteY37" fmla="*/ 123258 h 529635"/>
              <a:gd name="connsiteX38" fmla="*/ 1081814 w 1134568"/>
              <a:gd name="connsiteY38" fmla="*/ 105673 h 529635"/>
              <a:gd name="connsiteX39" fmla="*/ 1029060 w 1134568"/>
              <a:gd name="connsiteY39" fmla="*/ 64642 h 529635"/>
              <a:gd name="connsiteX40" fmla="*/ 993891 w 1134568"/>
              <a:gd name="connsiteY40" fmla="*/ 41196 h 529635"/>
              <a:gd name="connsiteX41" fmla="*/ 976306 w 1134568"/>
              <a:gd name="connsiteY41" fmla="*/ 29473 h 529635"/>
              <a:gd name="connsiteX42" fmla="*/ 946999 w 1134568"/>
              <a:gd name="connsiteY42" fmla="*/ 23611 h 529635"/>
              <a:gd name="connsiteX43" fmla="*/ 911829 w 1134568"/>
              <a:gd name="connsiteY43" fmla="*/ 11888 h 529635"/>
              <a:gd name="connsiteX44" fmla="*/ 829768 w 1134568"/>
              <a:gd name="connsiteY44" fmla="*/ 165 h 529635"/>
              <a:gd name="connsiteX45" fmla="*/ 431183 w 1134568"/>
              <a:gd name="connsiteY45" fmla="*/ 11888 h 52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34568" h="529635">
                <a:moveTo>
                  <a:pt x="431183" y="11888"/>
                </a:moveTo>
                <a:cubicBezTo>
                  <a:pt x="328606" y="12865"/>
                  <a:pt x="392666" y="-8054"/>
                  <a:pt x="214306" y="6027"/>
                </a:cubicBezTo>
                <a:cubicBezTo>
                  <a:pt x="201987" y="7000"/>
                  <a:pt x="189419" y="10895"/>
                  <a:pt x="179137" y="17750"/>
                </a:cubicBezTo>
                <a:cubicBezTo>
                  <a:pt x="173276" y="21658"/>
                  <a:pt x="167054" y="25072"/>
                  <a:pt x="161553" y="29473"/>
                </a:cubicBezTo>
                <a:cubicBezTo>
                  <a:pt x="141716" y="45343"/>
                  <a:pt x="149712" y="52957"/>
                  <a:pt x="114660" y="64642"/>
                </a:cubicBezTo>
                <a:cubicBezTo>
                  <a:pt x="108799" y="66596"/>
                  <a:pt x="102477" y="67503"/>
                  <a:pt x="97076" y="70504"/>
                </a:cubicBezTo>
                <a:cubicBezTo>
                  <a:pt x="84760" y="77347"/>
                  <a:pt x="61906" y="93950"/>
                  <a:pt x="61906" y="93950"/>
                </a:cubicBezTo>
                <a:cubicBezTo>
                  <a:pt x="56583" y="101935"/>
                  <a:pt x="47738" y="117691"/>
                  <a:pt x="38460" y="123258"/>
                </a:cubicBezTo>
                <a:cubicBezTo>
                  <a:pt x="33162" y="126437"/>
                  <a:pt x="26737" y="127165"/>
                  <a:pt x="20876" y="129119"/>
                </a:cubicBezTo>
                <a:cubicBezTo>
                  <a:pt x="16968" y="134981"/>
                  <a:pt x="12304" y="140403"/>
                  <a:pt x="9153" y="146704"/>
                </a:cubicBezTo>
                <a:cubicBezTo>
                  <a:pt x="-10295" y="185600"/>
                  <a:pt x="6955" y="275511"/>
                  <a:pt x="9153" y="287381"/>
                </a:cubicBezTo>
                <a:cubicBezTo>
                  <a:pt x="13865" y="312827"/>
                  <a:pt x="36363" y="322365"/>
                  <a:pt x="50183" y="340134"/>
                </a:cubicBezTo>
                <a:cubicBezTo>
                  <a:pt x="65634" y="360000"/>
                  <a:pt x="68004" y="373148"/>
                  <a:pt x="85353" y="387027"/>
                </a:cubicBezTo>
                <a:cubicBezTo>
                  <a:pt x="90854" y="391428"/>
                  <a:pt x="97076" y="394842"/>
                  <a:pt x="102937" y="398750"/>
                </a:cubicBezTo>
                <a:cubicBezTo>
                  <a:pt x="106845" y="404611"/>
                  <a:pt x="110259" y="410833"/>
                  <a:pt x="114660" y="416334"/>
                </a:cubicBezTo>
                <a:cubicBezTo>
                  <a:pt x="121931" y="425423"/>
                  <a:pt x="133810" y="434702"/>
                  <a:pt x="143968" y="439781"/>
                </a:cubicBezTo>
                <a:cubicBezTo>
                  <a:pt x="149494" y="442544"/>
                  <a:pt x="155691" y="443688"/>
                  <a:pt x="161553" y="445642"/>
                </a:cubicBezTo>
                <a:lnTo>
                  <a:pt x="196722" y="469088"/>
                </a:lnTo>
                <a:cubicBezTo>
                  <a:pt x="202583" y="472996"/>
                  <a:pt x="207623" y="478583"/>
                  <a:pt x="214306" y="480811"/>
                </a:cubicBezTo>
                <a:cubicBezTo>
                  <a:pt x="220168" y="482765"/>
                  <a:pt x="226365" y="483910"/>
                  <a:pt x="231891" y="486673"/>
                </a:cubicBezTo>
                <a:cubicBezTo>
                  <a:pt x="238192" y="489824"/>
                  <a:pt x="242880" y="495922"/>
                  <a:pt x="249476" y="498396"/>
                </a:cubicBezTo>
                <a:cubicBezTo>
                  <a:pt x="268860" y="505665"/>
                  <a:pt x="336198" y="509477"/>
                  <a:pt x="343260" y="510119"/>
                </a:cubicBezTo>
                <a:cubicBezTo>
                  <a:pt x="496513" y="548435"/>
                  <a:pt x="375331" y="520268"/>
                  <a:pt x="771153" y="510119"/>
                </a:cubicBezTo>
                <a:cubicBezTo>
                  <a:pt x="796594" y="509467"/>
                  <a:pt x="832736" y="502786"/>
                  <a:pt x="859076" y="498396"/>
                </a:cubicBezTo>
                <a:cubicBezTo>
                  <a:pt x="912414" y="480615"/>
                  <a:pt x="828189" y="507885"/>
                  <a:pt x="905968" y="486673"/>
                </a:cubicBezTo>
                <a:cubicBezTo>
                  <a:pt x="917890" y="483422"/>
                  <a:pt x="929414" y="478858"/>
                  <a:pt x="941137" y="474950"/>
                </a:cubicBezTo>
                <a:lnTo>
                  <a:pt x="958722" y="469088"/>
                </a:lnTo>
                <a:lnTo>
                  <a:pt x="976306" y="463227"/>
                </a:lnTo>
                <a:cubicBezTo>
                  <a:pt x="1004173" y="444649"/>
                  <a:pt x="987207" y="453732"/>
                  <a:pt x="1029060" y="439781"/>
                </a:cubicBezTo>
                <a:cubicBezTo>
                  <a:pt x="1034922" y="437827"/>
                  <a:pt x="1041504" y="437346"/>
                  <a:pt x="1046645" y="433919"/>
                </a:cubicBezTo>
                <a:cubicBezTo>
                  <a:pt x="1097032" y="400327"/>
                  <a:pt x="1033284" y="440599"/>
                  <a:pt x="1081814" y="416334"/>
                </a:cubicBezTo>
                <a:cubicBezTo>
                  <a:pt x="1098136" y="408173"/>
                  <a:pt x="1104019" y="399991"/>
                  <a:pt x="1116983" y="387027"/>
                </a:cubicBezTo>
                <a:cubicBezTo>
                  <a:pt x="1118937" y="381165"/>
                  <a:pt x="1121148" y="375383"/>
                  <a:pt x="1122845" y="369442"/>
                </a:cubicBezTo>
                <a:cubicBezTo>
                  <a:pt x="1128361" y="350137"/>
                  <a:pt x="1130541" y="336821"/>
                  <a:pt x="1134568" y="316688"/>
                </a:cubicBezTo>
                <a:cubicBezTo>
                  <a:pt x="1132614" y="275657"/>
                  <a:pt x="1131982" y="234542"/>
                  <a:pt x="1128706" y="193596"/>
                </a:cubicBezTo>
                <a:cubicBezTo>
                  <a:pt x="1128612" y="192423"/>
                  <a:pt x="1119820" y="156111"/>
                  <a:pt x="1116983" y="152565"/>
                </a:cubicBezTo>
                <a:cubicBezTo>
                  <a:pt x="1112582" y="147064"/>
                  <a:pt x="1105260" y="144750"/>
                  <a:pt x="1099399" y="140842"/>
                </a:cubicBezTo>
                <a:cubicBezTo>
                  <a:pt x="1095491" y="134981"/>
                  <a:pt x="1090826" y="129559"/>
                  <a:pt x="1087676" y="123258"/>
                </a:cubicBezTo>
                <a:cubicBezTo>
                  <a:pt x="1084913" y="117732"/>
                  <a:pt x="1085241" y="110814"/>
                  <a:pt x="1081814" y="105673"/>
                </a:cubicBezTo>
                <a:cubicBezTo>
                  <a:pt x="1070795" y="89144"/>
                  <a:pt x="1043035" y="73958"/>
                  <a:pt x="1029060" y="64642"/>
                </a:cubicBezTo>
                <a:lnTo>
                  <a:pt x="993891" y="41196"/>
                </a:lnTo>
                <a:cubicBezTo>
                  <a:pt x="988029" y="37288"/>
                  <a:pt x="983214" y="30855"/>
                  <a:pt x="976306" y="29473"/>
                </a:cubicBezTo>
                <a:cubicBezTo>
                  <a:pt x="966537" y="27519"/>
                  <a:pt x="956610" y="26232"/>
                  <a:pt x="946999" y="23611"/>
                </a:cubicBezTo>
                <a:cubicBezTo>
                  <a:pt x="935077" y="20359"/>
                  <a:pt x="923947" y="14311"/>
                  <a:pt x="911829" y="11888"/>
                </a:cubicBezTo>
                <a:cubicBezTo>
                  <a:pt x="883730" y="6269"/>
                  <a:pt x="859466" y="536"/>
                  <a:pt x="829768" y="165"/>
                </a:cubicBezTo>
                <a:cubicBezTo>
                  <a:pt x="691056" y="-1569"/>
                  <a:pt x="533760" y="10911"/>
                  <a:pt x="431183" y="1188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150992" y="4709425"/>
            <a:ext cx="12570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hlinkClick r:id="rId3"/>
              </a:rPr>
              <a:t>https://climatetrace.org/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66" y="3845216"/>
            <a:ext cx="960377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9"/>
          <a:stretch/>
        </p:blipFill>
        <p:spPr bwMode="auto">
          <a:xfrm>
            <a:off x="302342" y="3834792"/>
            <a:ext cx="878675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65"/>
          <a:stretch/>
        </p:blipFill>
        <p:spPr bwMode="auto">
          <a:xfrm>
            <a:off x="1287728" y="3845216"/>
            <a:ext cx="92438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347864" y="3003796"/>
            <a:ext cx="17774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Структура </a:t>
            </a:r>
          </a:p>
          <a:p>
            <a:pPr algn="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парниковых</a:t>
            </a:r>
          </a:p>
          <a:p>
            <a:pPr algn="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выбросов</a:t>
            </a:r>
            <a:b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(данные ООН)</a:t>
            </a:r>
          </a:p>
          <a:p>
            <a:pPr algn="r"/>
            <a:r>
              <a:rPr lang="ru-RU" sz="1000" dirty="0" smtClean="0">
                <a:solidFill>
                  <a:srgbClr val="002060"/>
                </a:solidFill>
                <a:latin typeface="+mj-lt"/>
              </a:rPr>
              <a:t>Доля от отходов – 4,54%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</a:p>
          <a:p>
            <a:pPr lvl="0" algn="r"/>
            <a:r>
              <a:rPr lang="ru-RU" sz="800" dirty="0" smtClean="0">
                <a:solidFill>
                  <a:srgbClr val="002060"/>
                </a:solidFill>
                <a:latin typeface="+mj-lt"/>
              </a:rPr>
              <a:t>(</a:t>
            </a:r>
            <a:r>
              <a:rPr lang="ru-RU" sz="800" b="1" dirty="0">
                <a:solidFill>
                  <a:srgbClr val="3333CC"/>
                </a:solidFill>
                <a:latin typeface="+mj-lt"/>
                <a:cs typeface="Calibri" panose="020F0502020204030204" pitchFamily="34" charset="0"/>
              </a:rPr>
              <a:t>п</a:t>
            </a:r>
            <a:r>
              <a:rPr lang="ru-RU" sz="800" b="1" dirty="0" smtClean="0">
                <a:solidFill>
                  <a:srgbClr val="3333CC"/>
                </a:solidFill>
                <a:latin typeface="+mj-lt"/>
                <a:cs typeface="Calibri" panose="020F0502020204030204" pitchFamily="34" charset="0"/>
              </a:rPr>
              <a:t>арниковый </a:t>
            </a:r>
            <a:r>
              <a:rPr lang="ru-RU" sz="800" b="1" dirty="0">
                <a:solidFill>
                  <a:srgbClr val="3333CC"/>
                </a:solidFill>
                <a:latin typeface="+mj-lt"/>
                <a:cs typeface="Calibri" panose="020F0502020204030204" pitchFamily="34" charset="0"/>
              </a:rPr>
              <a:t>эффект </a:t>
            </a:r>
            <a:r>
              <a:rPr lang="ru-RU" sz="800" b="1" dirty="0" smtClean="0">
                <a:solidFill>
                  <a:srgbClr val="3333CC"/>
                </a:solidFill>
                <a:latin typeface="+mj-lt"/>
                <a:cs typeface="Calibri" panose="020F0502020204030204" pitchFamily="34" charset="0"/>
              </a:rPr>
              <a:t>от метана </a:t>
            </a:r>
          </a:p>
          <a:p>
            <a:pPr lvl="0" algn="r"/>
            <a:r>
              <a:rPr lang="ru-RU" sz="800" b="1" dirty="0" smtClean="0">
                <a:solidFill>
                  <a:srgbClr val="3333CC"/>
                </a:solidFill>
                <a:latin typeface="+mj-lt"/>
                <a:cs typeface="Calibri" panose="020F0502020204030204" pitchFamily="34" charset="0"/>
              </a:rPr>
              <a:t>– </a:t>
            </a:r>
            <a:r>
              <a:rPr lang="ru-RU" sz="800" b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в </a:t>
            </a:r>
            <a:r>
              <a:rPr lang="ru-RU" sz="8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28 (84)* </a:t>
            </a:r>
            <a:r>
              <a:rPr lang="ru-RU" sz="8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раз </a:t>
            </a:r>
            <a:r>
              <a:rPr lang="ru-RU" sz="800" b="1" dirty="0" smtClean="0">
                <a:solidFill>
                  <a:srgbClr val="3333CC"/>
                </a:solidFill>
                <a:latin typeface="+mj-lt"/>
                <a:cs typeface="Calibri" panose="020F0502020204030204" pitchFamily="34" charset="0"/>
              </a:rPr>
              <a:t>сильней</a:t>
            </a:r>
            <a:r>
              <a:rPr lang="ru-RU" sz="800" b="1" dirty="0">
                <a:solidFill>
                  <a:srgbClr val="3333CC"/>
                </a:solidFill>
                <a:latin typeface="+mj-lt"/>
                <a:cs typeface="Calibri" panose="020F0502020204030204" pitchFamily="34" charset="0"/>
              </a:rPr>
              <a:t>, </a:t>
            </a:r>
            <a:endParaRPr lang="ru-RU" sz="800" b="1" dirty="0" smtClean="0">
              <a:solidFill>
                <a:srgbClr val="3333CC"/>
              </a:solidFill>
              <a:latin typeface="+mj-lt"/>
              <a:cs typeface="Calibri" panose="020F0502020204030204" pitchFamily="34" charset="0"/>
            </a:endParaRPr>
          </a:p>
          <a:p>
            <a:pPr lvl="0" algn="r"/>
            <a:r>
              <a:rPr lang="ru-RU" sz="800" b="1" dirty="0" smtClean="0">
                <a:solidFill>
                  <a:srgbClr val="3333CC"/>
                </a:solidFill>
                <a:latin typeface="+mj-lt"/>
                <a:cs typeface="Calibri" panose="020F0502020204030204" pitchFamily="34" charset="0"/>
              </a:rPr>
              <a:t>чем </a:t>
            </a:r>
            <a:r>
              <a:rPr lang="ru-RU" sz="800" b="1" dirty="0">
                <a:solidFill>
                  <a:srgbClr val="3333CC"/>
                </a:solidFill>
                <a:latin typeface="+mj-lt"/>
                <a:cs typeface="Calibri" panose="020F0502020204030204" pitchFamily="34" charset="0"/>
              </a:rPr>
              <a:t>от </a:t>
            </a:r>
            <a:r>
              <a:rPr lang="en-US" sz="800" b="1" dirty="0" smtClean="0">
                <a:solidFill>
                  <a:srgbClr val="3333CC"/>
                </a:solidFill>
                <a:latin typeface="+mj-lt"/>
                <a:cs typeface="Calibri" panose="020F0502020204030204" pitchFamily="34" charset="0"/>
              </a:rPr>
              <a:t>CO</a:t>
            </a:r>
            <a:r>
              <a:rPr lang="en-US" sz="800" b="1" baseline="-25000" dirty="0" smtClean="0">
                <a:solidFill>
                  <a:srgbClr val="3333CC"/>
                </a:solidFill>
                <a:latin typeface="+mj-lt"/>
                <a:cs typeface="Calibri" panose="020F0502020204030204" pitchFamily="34" charset="0"/>
              </a:rPr>
              <a:t>2</a:t>
            </a:r>
            <a:r>
              <a:rPr lang="ru-RU" sz="800" dirty="0" smtClean="0">
                <a:solidFill>
                  <a:srgbClr val="002060"/>
                </a:solidFill>
                <a:latin typeface="+mj-lt"/>
              </a:rPr>
              <a:t>)</a:t>
            </a:r>
          </a:p>
          <a:p>
            <a:pPr lvl="0" algn="r"/>
            <a:endParaRPr lang="ru-RU" sz="400" dirty="0" smtClean="0">
              <a:solidFill>
                <a:srgbClr val="002060"/>
              </a:solidFill>
              <a:latin typeface="+mj-lt"/>
            </a:endParaRPr>
          </a:p>
          <a:p>
            <a:pPr lvl="0" algn="r"/>
            <a:r>
              <a:rPr lang="ru-RU" sz="600" i="1" dirty="0" smtClean="0">
                <a:solidFill>
                  <a:srgbClr val="002060"/>
                </a:solidFill>
                <a:latin typeface="+mj-lt"/>
              </a:rPr>
              <a:t>* при оценке за период</a:t>
            </a:r>
          </a:p>
          <a:p>
            <a:pPr lvl="0" algn="r"/>
            <a:r>
              <a:rPr lang="ru-RU" sz="600" i="1" dirty="0" smtClean="0">
                <a:solidFill>
                  <a:srgbClr val="002060"/>
                </a:solidFill>
                <a:latin typeface="+mj-lt"/>
              </a:rPr>
              <a:t>соответственно 100 и 20 лет</a:t>
            </a:r>
            <a:endParaRPr lang="ru-RU" sz="6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2112" y="883951"/>
            <a:ext cx="483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Структура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утилизации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коммунальных отходов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 Европе и РФ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20272" y="980728"/>
            <a:ext cx="1910064" cy="798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182608" y="1031769"/>
            <a:ext cx="160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Период  выделения  биогаза – </a:t>
            </a:r>
            <a:br>
              <a:rPr lang="ru-RU" sz="1200" dirty="0" smtClean="0">
                <a:solidFill>
                  <a:schemeClr val="bg1"/>
                </a:solidFill>
                <a:latin typeface="+mj-lt"/>
              </a:rPr>
            </a:b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от 17 до 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25…30 </a:t>
            </a: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лет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48264" y="1814788"/>
            <a:ext cx="1976392" cy="11318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212621" y="4586633"/>
            <a:ext cx="7455723" cy="341853"/>
            <a:chOff x="70805" y="1754375"/>
            <a:chExt cx="7175971" cy="341853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70805" y="1754375"/>
              <a:ext cx="7175971" cy="34185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87493" y="1771063"/>
              <a:ext cx="7142595" cy="308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078" tIns="0" rIns="209078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3333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 РФ выбросы метана с полигонов ТКО – 20 млрд м</a:t>
              </a:r>
              <a:r>
                <a:rPr lang="ru-RU" sz="1400" b="1" kern="1200" baseline="30000" dirty="0" smtClean="0">
                  <a:solidFill>
                    <a:srgbClr val="3333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ru-RU" sz="1400" b="1" kern="1200" dirty="0" smtClean="0">
                  <a:solidFill>
                    <a:srgbClr val="3333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/год (10 млн м</a:t>
              </a:r>
              <a:r>
                <a:rPr lang="ru-RU" sz="1400" b="1" kern="1200" baseline="30000" dirty="0" smtClean="0">
                  <a:solidFill>
                    <a:srgbClr val="3333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ru-RU" sz="1400" b="1" kern="1200" dirty="0" smtClean="0">
                  <a:solidFill>
                    <a:srgbClr val="3333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/год на 100 тыс. чел.)</a:t>
              </a:r>
              <a:br>
                <a:rPr lang="ru-RU" sz="1400" b="1" kern="1200" dirty="0" smtClean="0">
                  <a:solidFill>
                    <a:srgbClr val="3333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1000" b="1" kern="1200" dirty="0" smtClean="0">
                  <a:solidFill>
                    <a:srgbClr val="3333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Это </a:t>
              </a:r>
              <a:r>
                <a:rPr lang="ru-RU" sz="1000" b="1" kern="1200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4,5% </a:t>
              </a:r>
              <a:r>
                <a:rPr lang="ru-RU" sz="1000" b="1" kern="1200" dirty="0" smtClean="0">
                  <a:solidFill>
                    <a:srgbClr val="3333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от общей эмиссии парниковых газов в РФ</a:t>
              </a:r>
              <a:r>
                <a:rPr lang="en-US" sz="1000" b="1" kern="1200" dirty="0" smtClean="0">
                  <a:solidFill>
                    <a:srgbClr val="3333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800" b="1" kern="1200" dirty="0" smtClean="0">
                  <a:solidFill>
                    <a:srgbClr val="3333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(Национальный доклад о кадастре антропогенных выбросов, 2022 г.)</a:t>
              </a:r>
              <a:endParaRPr lang="ru-RU" sz="800" b="1" kern="12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12" y="1130638"/>
            <a:ext cx="4649341" cy="181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олилиния 28"/>
          <p:cNvSpPr/>
          <p:nvPr/>
        </p:nvSpPr>
        <p:spPr>
          <a:xfrm>
            <a:off x="5979295" y="1867855"/>
            <a:ext cx="648072" cy="317586"/>
          </a:xfrm>
          <a:custGeom>
            <a:avLst/>
            <a:gdLst>
              <a:gd name="connsiteX0" fmla="*/ 431183 w 1134568"/>
              <a:gd name="connsiteY0" fmla="*/ 11888 h 529635"/>
              <a:gd name="connsiteX1" fmla="*/ 214306 w 1134568"/>
              <a:gd name="connsiteY1" fmla="*/ 6027 h 529635"/>
              <a:gd name="connsiteX2" fmla="*/ 179137 w 1134568"/>
              <a:gd name="connsiteY2" fmla="*/ 17750 h 529635"/>
              <a:gd name="connsiteX3" fmla="*/ 161553 w 1134568"/>
              <a:gd name="connsiteY3" fmla="*/ 29473 h 529635"/>
              <a:gd name="connsiteX4" fmla="*/ 114660 w 1134568"/>
              <a:gd name="connsiteY4" fmla="*/ 64642 h 529635"/>
              <a:gd name="connsiteX5" fmla="*/ 97076 w 1134568"/>
              <a:gd name="connsiteY5" fmla="*/ 70504 h 529635"/>
              <a:gd name="connsiteX6" fmla="*/ 61906 w 1134568"/>
              <a:gd name="connsiteY6" fmla="*/ 93950 h 529635"/>
              <a:gd name="connsiteX7" fmla="*/ 38460 w 1134568"/>
              <a:gd name="connsiteY7" fmla="*/ 123258 h 529635"/>
              <a:gd name="connsiteX8" fmla="*/ 20876 w 1134568"/>
              <a:gd name="connsiteY8" fmla="*/ 129119 h 529635"/>
              <a:gd name="connsiteX9" fmla="*/ 9153 w 1134568"/>
              <a:gd name="connsiteY9" fmla="*/ 146704 h 529635"/>
              <a:gd name="connsiteX10" fmla="*/ 9153 w 1134568"/>
              <a:gd name="connsiteY10" fmla="*/ 287381 h 529635"/>
              <a:gd name="connsiteX11" fmla="*/ 50183 w 1134568"/>
              <a:gd name="connsiteY11" fmla="*/ 340134 h 529635"/>
              <a:gd name="connsiteX12" fmla="*/ 85353 w 1134568"/>
              <a:gd name="connsiteY12" fmla="*/ 387027 h 529635"/>
              <a:gd name="connsiteX13" fmla="*/ 102937 w 1134568"/>
              <a:gd name="connsiteY13" fmla="*/ 398750 h 529635"/>
              <a:gd name="connsiteX14" fmla="*/ 114660 w 1134568"/>
              <a:gd name="connsiteY14" fmla="*/ 416334 h 529635"/>
              <a:gd name="connsiteX15" fmla="*/ 143968 w 1134568"/>
              <a:gd name="connsiteY15" fmla="*/ 439781 h 529635"/>
              <a:gd name="connsiteX16" fmla="*/ 161553 w 1134568"/>
              <a:gd name="connsiteY16" fmla="*/ 445642 h 529635"/>
              <a:gd name="connsiteX17" fmla="*/ 196722 w 1134568"/>
              <a:gd name="connsiteY17" fmla="*/ 469088 h 529635"/>
              <a:gd name="connsiteX18" fmla="*/ 214306 w 1134568"/>
              <a:gd name="connsiteY18" fmla="*/ 480811 h 529635"/>
              <a:gd name="connsiteX19" fmla="*/ 231891 w 1134568"/>
              <a:gd name="connsiteY19" fmla="*/ 486673 h 529635"/>
              <a:gd name="connsiteX20" fmla="*/ 249476 w 1134568"/>
              <a:gd name="connsiteY20" fmla="*/ 498396 h 529635"/>
              <a:gd name="connsiteX21" fmla="*/ 343260 w 1134568"/>
              <a:gd name="connsiteY21" fmla="*/ 510119 h 529635"/>
              <a:gd name="connsiteX22" fmla="*/ 771153 w 1134568"/>
              <a:gd name="connsiteY22" fmla="*/ 510119 h 529635"/>
              <a:gd name="connsiteX23" fmla="*/ 859076 w 1134568"/>
              <a:gd name="connsiteY23" fmla="*/ 498396 h 529635"/>
              <a:gd name="connsiteX24" fmla="*/ 905968 w 1134568"/>
              <a:gd name="connsiteY24" fmla="*/ 486673 h 529635"/>
              <a:gd name="connsiteX25" fmla="*/ 941137 w 1134568"/>
              <a:gd name="connsiteY25" fmla="*/ 474950 h 529635"/>
              <a:gd name="connsiteX26" fmla="*/ 958722 w 1134568"/>
              <a:gd name="connsiteY26" fmla="*/ 469088 h 529635"/>
              <a:gd name="connsiteX27" fmla="*/ 976306 w 1134568"/>
              <a:gd name="connsiteY27" fmla="*/ 463227 h 529635"/>
              <a:gd name="connsiteX28" fmla="*/ 1029060 w 1134568"/>
              <a:gd name="connsiteY28" fmla="*/ 439781 h 529635"/>
              <a:gd name="connsiteX29" fmla="*/ 1046645 w 1134568"/>
              <a:gd name="connsiteY29" fmla="*/ 433919 h 529635"/>
              <a:gd name="connsiteX30" fmla="*/ 1081814 w 1134568"/>
              <a:gd name="connsiteY30" fmla="*/ 416334 h 529635"/>
              <a:gd name="connsiteX31" fmla="*/ 1116983 w 1134568"/>
              <a:gd name="connsiteY31" fmla="*/ 387027 h 529635"/>
              <a:gd name="connsiteX32" fmla="*/ 1122845 w 1134568"/>
              <a:gd name="connsiteY32" fmla="*/ 369442 h 529635"/>
              <a:gd name="connsiteX33" fmla="*/ 1134568 w 1134568"/>
              <a:gd name="connsiteY33" fmla="*/ 316688 h 529635"/>
              <a:gd name="connsiteX34" fmla="*/ 1128706 w 1134568"/>
              <a:gd name="connsiteY34" fmla="*/ 193596 h 529635"/>
              <a:gd name="connsiteX35" fmla="*/ 1116983 w 1134568"/>
              <a:gd name="connsiteY35" fmla="*/ 152565 h 529635"/>
              <a:gd name="connsiteX36" fmla="*/ 1099399 w 1134568"/>
              <a:gd name="connsiteY36" fmla="*/ 140842 h 529635"/>
              <a:gd name="connsiteX37" fmla="*/ 1087676 w 1134568"/>
              <a:gd name="connsiteY37" fmla="*/ 123258 h 529635"/>
              <a:gd name="connsiteX38" fmla="*/ 1081814 w 1134568"/>
              <a:gd name="connsiteY38" fmla="*/ 105673 h 529635"/>
              <a:gd name="connsiteX39" fmla="*/ 1029060 w 1134568"/>
              <a:gd name="connsiteY39" fmla="*/ 64642 h 529635"/>
              <a:gd name="connsiteX40" fmla="*/ 993891 w 1134568"/>
              <a:gd name="connsiteY40" fmla="*/ 41196 h 529635"/>
              <a:gd name="connsiteX41" fmla="*/ 976306 w 1134568"/>
              <a:gd name="connsiteY41" fmla="*/ 29473 h 529635"/>
              <a:gd name="connsiteX42" fmla="*/ 946999 w 1134568"/>
              <a:gd name="connsiteY42" fmla="*/ 23611 h 529635"/>
              <a:gd name="connsiteX43" fmla="*/ 911829 w 1134568"/>
              <a:gd name="connsiteY43" fmla="*/ 11888 h 529635"/>
              <a:gd name="connsiteX44" fmla="*/ 829768 w 1134568"/>
              <a:gd name="connsiteY44" fmla="*/ 165 h 529635"/>
              <a:gd name="connsiteX45" fmla="*/ 431183 w 1134568"/>
              <a:gd name="connsiteY45" fmla="*/ 11888 h 52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34568" h="529635">
                <a:moveTo>
                  <a:pt x="431183" y="11888"/>
                </a:moveTo>
                <a:cubicBezTo>
                  <a:pt x="328606" y="12865"/>
                  <a:pt x="392666" y="-8054"/>
                  <a:pt x="214306" y="6027"/>
                </a:cubicBezTo>
                <a:cubicBezTo>
                  <a:pt x="201987" y="7000"/>
                  <a:pt x="189419" y="10895"/>
                  <a:pt x="179137" y="17750"/>
                </a:cubicBezTo>
                <a:cubicBezTo>
                  <a:pt x="173276" y="21658"/>
                  <a:pt x="167054" y="25072"/>
                  <a:pt x="161553" y="29473"/>
                </a:cubicBezTo>
                <a:cubicBezTo>
                  <a:pt x="141716" y="45343"/>
                  <a:pt x="149712" y="52957"/>
                  <a:pt x="114660" y="64642"/>
                </a:cubicBezTo>
                <a:cubicBezTo>
                  <a:pt x="108799" y="66596"/>
                  <a:pt x="102477" y="67503"/>
                  <a:pt x="97076" y="70504"/>
                </a:cubicBezTo>
                <a:cubicBezTo>
                  <a:pt x="84760" y="77347"/>
                  <a:pt x="61906" y="93950"/>
                  <a:pt x="61906" y="93950"/>
                </a:cubicBezTo>
                <a:cubicBezTo>
                  <a:pt x="56583" y="101935"/>
                  <a:pt x="47738" y="117691"/>
                  <a:pt x="38460" y="123258"/>
                </a:cubicBezTo>
                <a:cubicBezTo>
                  <a:pt x="33162" y="126437"/>
                  <a:pt x="26737" y="127165"/>
                  <a:pt x="20876" y="129119"/>
                </a:cubicBezTo>
                <a:cubicBezTo>
                  <a:pt x="16968" y="134981"/>
                  <a:pt x="12304" y="140403"/>
                  <a:pt x="9153" y="146704"/>
                </a:cubicBezTo>
                <a:cubicBezTo>
                  <a:pt x="-10295" y="185600"/>
                  <a:pt x="6955" y="275511"/>
                  <a:pt x="9153" y="287381"/>
                </a:cubicBezTo>
                <a:cubicBezTo>
                  <a:pt x="13865" y="312827"/>
                  <a:pt x="36363" y="322365"/>
                  <a:pt x="50183" y="340134"/>
                </a:cubicBezTo>
                <a:cubicBezTo>
                  <a:pt x="65634" y="360000"/>
                  <a:pt x="68004" y="373148"/>
                  <a:pt x="85353" y="387027"/>
                </a:cubicBezTo>
                <a:cubicBezTo>
                  <a:pt x="90854" y="391428"/>
                  <a:pt x="97076" y="394842"/>
                  <a:pt x="102937" y="398750"/>
                </a:cubicBezTo>
                <a:cubicBezTo>
                  <a:pt x="106845" y="404611"/>
                  <a:pt x="110259" y="410833"/>
                  <a:pt x="114660" y="416334"/>
                </a:cubicBezTo>
                <a:cubicBezTo>
                  <a:pt x="121931" y="425423"/>
                  <a:pt x="133810" y="434702"/>
                  <a:pt x="143968" y="439781"/>
                </a:cubicBezTo>
                <a:cubicBezTo>
                  <a:pt x="149494" y="442544"/>
                  <a:pt x="155691" y="443688"/>
                  <a:pt x="161553" y="445642"/>
                </a:cubicBezTo>
                <a:lnTo>
                  <a:pt x="196722" y="469088"/>
                </a:lnTo>
                <a:cubicBezTo>
                  <a:pt x="202583" y="472996"/>
                  <a:pt x="207623" y="478583"/>
                  <a:pt x="214306" y="480811"/>
                </a:cubicBezTo>
                <a:cubicBezTo>
                  <a:pt x="220168" y="482765"/>
                  <a:pt x="226365" y="483910"/>
                  <a:pt x="231891" y="486673"/>
                </a:cubicBezTo>
                <a:cubicBezTo>
                  <a:pt x="238192" y="489824"/>
                  <a:pt x="242880" y="495922"/>
                  <a:pt x="249476" y="498396"/>
                </a:cubicBezTo>
                <a:cubicBezTo>
                  <a:pt x="268860" y="505665"/>
                  <a:pt x="336198" y="509477"/>
                  <a:pt x="343260" y="510119"/>
                </a:cubicBezTo>
                <a:cubicBezTo>
                  <a:pt x="496513" y="548435"/>
                  <a:pt x="375331" y="520268"/>
                  <a:pt x="771153" y="510119"/>
                </a:cubicBezTo>
                <a:cubicBezTo>
                  <a:pt x="796594" y="509467"/>
                  <a:pt x="832736" y="502786"/>
                  <a:pt x="859076" y="498396"/>
                </a:cubicBezTo>
                <a:cubicBezTo>
                  <a:pt x="912414" y="480615"/>
                  <a:pt x="828189" y="507885"/>
                  <a:pt x="905968" y="486673"/>
                </a:cubicBezTo>
                <a:cubicBezTo>
                  <a:pt x="917890" y="483422"/>
                  <a:pt x="929414" y="478858"/>
                  <a:pt x="941137" y="474950"/>
                </a:cubicBezTo>
                <a:lnTo>
                  <a:pt x="958722" y="469088"/>
                </a:lnTo>
                <a:lnTo>
                  <a:pt x="976306" y="463227"/>
                </a:lnTo>
                <a:cubicBezTo>
                  <a:pt x="1004173" y="444649"/>
                  <a:pt x="987207" y="453732"/>
                  <a:pt x="1029060" y="439781"/>
                </a:cubicBezTo>
                <a:cubicBezTo>
                  <a:pt x="1034922" y="437827"/>
                  <a:pt x="1041504" y="437346"/>
                  <a:pt x="1046645" y="433919"/>
                </a:cubicBezTo>
                <a:cubicBezTo>
                  <a:pt x="1097032" y="400327"/>
                  <a:pt x="1033284" y="440599"/>
                  <a:pt x="1081814" y="416334"/>
                </a:cubicBezTo>
                <a:cubicBezTo>
                  <a:pt x="1098136" y="408173"/>
                  <a:pt x="1104019" y="399991"/>
                  <a:pt x="1116983" y="387027"/>
                </a:cubicBezTo>
                <a:cubicBezTo>
                  <a:pt x="1118937" y="381165"/>
                  <a:pt x="1121148" y="375383"/>
                  <a:pt x="1122845" y="369442"/>
                </a:cubicBezTo>
                <a:cubicBezTo>
                  <a:pt x="1128361" y="350137"/>
                  <a:pt x="1130541" y="336821"/>
                  <a:pt x="1134568" y="316688"/>
                </a:cubicBezTo>
                <a:cubicBezTo>
                  <a:pt x="1132614" y="275657"/>
                  <a:pt x="1131982" y="234542"/>
                  <a:pt x="1128706" y="193596"/>
                </a:cubicBezTo>
                <a:cubicBezTo>
                  <a:pt x="1128612" y="192423"/>
                  <a:pt x="1119820" y="156111"/>
                  <a:pt x="1116983" y="152565"/>
                </a:cubicBezTo>
                <a:cubicBezTo>
                  <a:pt x="1112582" y="147064"/>
                  <a:pt x="1105260" y="144750"/>
                  <a:pt x="1099399" y="140842"/>
                </a:cubicBezTo>
                <a:cubicBezTo>
                  <a:pt x="1095491" y="134981"/>
                  <a:pt x="1090826" y="129559"/>
                  <a:pt x="1087676" y="123258"/>
                </a:cubicBezTo>
                <a:cubicBezTo>
                  <a:pt x="1084913" y="117732"/>
                  <a:pt x="1085241" y="110814"/>
                  <a:pt x="1081814" y="105673"/>
                </a:cubicBezTo>
                <a:cubicBezTo>
                  <a:pt x="1070795" y="89144"/>
                  <a:pt x="1043035" y="73958"/>
                  <a:pt x="1029060" y="64642"/>
                </a:cubicBezTo>
                <a:lnTo>
                  <a:pt x="993891" y="41196"/>
                </a:lnTo>
                <a:cubicBezTo>
                  <a:pt x="988029" y="37288"/>
                  <a:pt x="983214" y="30855"/>
                  <a:pt x="976306" y="29473"/>
                </a:cubicBezTo>
                <a:cubicBezTo>
                  <a:pt x="966537" y="27519"/>
                  <a:pt x="956610" y="26232"/>
                  <a:pt x="946999" y="23611"/>
                </a:cubicBezTo>
                <a:cubicBezTo>
                  <a:pt x="935077" y="20359"/>
                  <a:pt x="923947" y="14311"/>
                  <a:pt x="911829" y="11888"/>
                </a:cubicBezTo>
                <a:cubicBezTo>
                  <a:pt x="883730" y="6269"/>
                  <a:pt x="859466" y="536"/>
                  <a:pt x="829768" y="165"/>
                </a:cubicBezTo>
                <a:cubicBezTo>
                  <a:pt x="691056" y="-1569"/>
                  <a:pt x="533760" y="10911"/>
                  <a:pt x="431183" y="1188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6954263" y="2721650"/>
            <a:ext cx="1976392" cy="2000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>
              <a:tabLst>
                <a:tab pos="441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441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441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441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441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1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1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1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1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0075" algn="l"/>
              </a:tabLst>
            </a:pPr>
            <a:r>
              <a:rPr kumimoji="0" lang="ru-RU" altLang="ru-RU" sz="7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Расчетный объем выхода биогаза с  1 Га</a:t>
            </a:r>
            <a:endParaRPr kumimoji="0" lang="ru-RU" altLang="ru-RU" sz="7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68" y="1801228"/>
            <a:ext cx="1975688" cy="9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27" y="962766"/>
            <a:ext cx="1406901" cy="198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Штриховая стрелка вправо 3"/>
          <p:cNvSpPr/>
          <p:nvPr/>
        </p:nvSpPr>
        <p:spPr>
          <a:xfrm rot="3812252">
            <a:off x="1419955" y="2958658"/>
            <a:ext cx="695495" cy="3467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897" y="2946598"/>
            <a:ext cx="2160240" cy="50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Даже после отбора полезных </a:t>
            </a:r>
          </a:p>
          <a:p>
            <a:pPr>
              <a:lnSpc>
                <a:spcPts val="800"/>
              </a:lnSpc>
            </a:pPr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фракций остается до 30-50% </a:t>
            </a:r>
          </a:p>
          <a:p>
            <a:pPr>
              <a:lnSpc>
                <a:spcPts val="800"/>
              </a:lnSpc>
            </a:pPr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органики и загрязненных ею </a:t>
            </a:r>
          </a:p>
          <a:p>
            <a:pPr>
              <a:lnSpc>
                <a:spcPts val="800"/>
              </a:lnSpc>
            </a:pPr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пластика, текстиля, бумаги</a:t>
            </a:r>
            <a:endParaRPr lang="ru-RU" sz="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1" name="Штриховая стрелка вправо 30"/>
          <p:cNvSpPr/>
          <p:nvPr/>
        </p:nvSpPr>
        <p:spPr>
          <a:xfrm rot="10800000">
            <a:off x="395536" y="1474176"/>
            <a:ext cx="291136" cy="3467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418256" y="3368162"/>
            <a:ext cx="7873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latin typeface="+mj-lt"/>
              </a:rPr>
              <a:t>Сжигание</a:t>
            </a:r>
          </a:p>
          <a:p>
            <a:pPr algn="ctr"/>
            <a:r>
              <a:rPr lang="ru-RU" sz="700" b="1" dirty="0" smtClean="0">
                <a:latin typeface="+mj-lt"/>
              </a:rPr>
              <a:t>(дорого,</a:t>
            </a:r>
          </a:p>
          <a:p>
            <a:pPr algn="ctr"/>
            <a:r>
              <a:rPr lang="ru-RU" sz="700" b="1" dirty="0" smtClean="0">
                <a:latin typeface="+mj-lt"/>
              </a:rPr>
              <a:t>не экологично)</a:t>
            </a:r>
            <a:endParaRPr lang="ru-RU" sz="700" b="1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26400" y="3368162"/>
            <a:ext cx="12586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B050"/>
                </a:solidFill>
                <a:latin typeface="+mj-lt"/>
              </a:rPr>
              <a:t>Биопереработка</a:t>
            </a:r>
          </a:p>
          <a:p>
            <a:pPr algn="ctr"/>
            <a:r>
              <a:rPr lang="ru-RU" sz="700" b="1" dirty="0" smtClean="0">
                <a:solidFill>
                  <a:srgbClr val="00B050"/>
                </a:solidFill>
                <a:latin typeface="+mj-lt"/>
              </a:rPr>
              <a:t>(дорого, высокие требо-</a:t>
            </a:r>
          </a:p>
          <a:p>
            <a:pPr algn="ctr"/>
            <a:r>
              <a:rPr lang="ru-RU" sz="700" b="1" dirty="0" smtClean="0">
                <a:solidFill>
                  <a:srgbClr val="00B050"/>
                </a:solidFill>
                <a:latin typeface="+mj-lt"/>
              </a:rPr>
              <a:t>вания к качеству органики)</a:t>
            </a:r>
            <a:endParaRPr lang="ru-RU" sz="700" b="1" dirty="0" smtClean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3687" y="3368162"/>
            <a:ext cx="10159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Захоронение</a:t>
            </a:r>
          </a:p>
          <a:p>
            <a:pPr algn="ctr"/>
            <a:r>
              <a:rPr lang="ru-RU" sz="7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(дешево,</a:t>
            </a:r>
          </a:p>
          <a:p>
            <a:pPr algn="ctr"/>
            <a:r>
              <a:rPr lang="ru-RU" sz="7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не экологично)</a:t>
            </a:r>
            <a:endParaRPr lang="ru-RU" sz="700" b="1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-261925" y="1586716"/>
            <a:ext cx="1128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Переработка</a:t>
            </a:r>
            <a:endParaRPr lang="ru-RU" sz="600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92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07504" y="123478"/>
            <a:ext cx="8928992" cy="4896544"/>
          </a:xfrm>
          <a:prstGeom prst="roundRect">
            <a:avLst>
              <a:gd name="adj" fmla="val 480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93238" y="195486"/>
            <a:ext cx="611560" cy="576064"/>
          </a:xfrm>
          <a:noFill/>
        </p:spPr>
        <p:txBody>
          <a:bodyPr lIns="0" tIns="0" rIns="0" bIns="0">
            <a:noAutofit/>
          </a:bodyPr>
          <a:lstStyle/>
          <a:p>
            <a:pPr algn="ctr">
              <a:defRPr/>
            </a:pPr>
            <a:fld id="{8AE9A296-EE56-46EC-AB4D-95D705198E57}" type="slidenum">
              <a:rPr lang="ru-RU" sz="35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>
                <a:defRPr/>
              </a:pPr>
              <a:t>5</a:t>
            </a:fld>
            <a:endParaRPr lang="ru-RU" sz="3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504" y="883515"/>
            <a:ext cx="893591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123478"/>
            <a:ext cx="7715200" cy="857250"/>
          </a:xfrm>
          <a:prstGeom prst="rect">
            <a:avLst/>
          </a:prstGeom>
        </p:spPr>
        <p:txBody>
          <a:bodyPr vert="horz" lIns="91440" tIns="0" rIns="91440" bIns="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Энергетический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потенциал биогаза полигонов ТКО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4417763" y="1007779"/>
            <a:ext cx="1318072" cy="1059914"/>
          </a:xfrm>
          <a:custGeom>
            <a:avLst/>
            <a:gdLst>
              <a:gd name="connsiteX0" fmla="*/ 0 w 1406696"/>
              <a:gd name="connsiteY0" fmla="*/ 234454 h 1876638"/>
              <a:gd name="connsiteX1" fmla="*/ 234454 w 1406696"/>
              <a:gd name="connsiteY1" fmla="*/ 0 h 1876638"/>
              <a:gd name="connsiteX2" fmla="*/ 1172242 w 1406696"/>
              <a:gd name="connsiteY2" fmla="*/ 0 h 1876638"/>
              <a:gd name="connsiteX3" fmla="*/ 1406696 w 1406696"/>
              <a:gd name="connsiteY3" fmla="*/ 234454 h 1876638"/>
              <a:gd name="connsiteX4" fmla="*/ 1406696 w 1406696"/>
              <a:gd name="connsiteY4" fmla="*/ 1642184 h 1876638"/>
              <a:gd name="connsiteX5" fmla="*/ 1172242 w 1406696"/>
              <a:gd name="connsiteY5" fmla="*/ 1876638 h 1876638"/>
              <a:gd name="connsiteX6" fmla="*/ 234454 w 1406696"/>
              <a:gd name="connsiteY6" fmla="*/ 1876638 h 1876638"/>
              <a:gd name="connsiteX7" fmla="*/ 0 w 1406696"/>
              <a:gd name="connsiteY7" fmla="*/ 1642184 h 1876638"/>
              <a:gd name="connsiteX8" fmla="*/ 0 w 1406696"/>
              <a:gd name="connsiteY8" fmla="*/ 234454 h 187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6696" h="1876638">
                <a:moveTo>
                  <a:pt x="0" y="234454"/>
                </a:moveTo>
                <a:cubicBezTo>
                  <a:pt x="0" y="104969"/>
                  <a:pt x="104969" y="0"/>
                  <a:pt x="234454" y="0"/>
                </a:cubicBezTo>
                <a:lnTo>
                  <a:pt x="1172242" y="0"/>
                </a:lnTo>
                <a:cubicBezTo>
                  <a:pt x="1301727" y="0"/>
                  <a:pt x="1406696" y="104969"/>
                  <a:pt x="1406696" y="234454"/>
                </a:cubicBezTo>
                <a:lnTo>
                  <a:pt x="1406696" y="1642184"/>
                </a:lnTo>
                <a:cubicBezTo>
                  <a:pt x="1406696" y="1771669"/>
                  <a:pt x="1301727" y="1876638"/>
                  <a:pt x="1172242" y="1876638"/>
                </a:cubicBezTo>
                <a:lnTo>
                  <a:pt x="234454" y="1876638"/>
                </a:lnTo>
                <a:cubicBezTo>
                  <a:pt x="104969" y="1876638"/>
                  <a:pt x="0" y="1771669"/>
                  <a:pt x="0" y="1642184"/>
                </a:cubicBezTo>
                <a:lnTo>
                  <a:pt x="0" y="2344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769" tIns="87719" rIns="106769" bIns="87719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Энергетическая утилизация газа </a:t>
            </a:r>
            <a:r>
              <a:rPr lang="ru-RU" sz="1200" b="1" kern="1200" dirty="0" smtClean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 площади полигона 1 Га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00" b="1" dirty="0" smtClean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(выделение биогаза  300 м</a:t>
            </a:r>
            <a:r>
              <a:rPr lang="ru-RU" sz="600" b="1" baseline="30000" dirty="0" smtClean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600" b="1" dirty="0" smtClean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/ч или 3 тыс. т/год)</a:t>
            </a:r>
            <a:endParaRPr lang="ru-RU" sz="600" b="1" kern="1200" dirty="0">
              <a:solidFill>
                <a:srgbClr val="F8F8F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5868144" y="1007779"/>
            <a:ext cx="3024336" cy="1041451"/>
          </a:xfrm>
          <a:custGeom>
            <a:avLst/>
            <a:gdLst>
              <a:gd name="connsiteX0" fmla="*/ 307412 w 1844436"/>
              <a:gd name="connsiteY0" fmla="*/ 0 h 4192677"/>
              <a:gd name="connsiteX1" fmla="*/ 1537024 w 1844436"/>
              <a:gd name="connsiteY1" fmla="*/ 0 h 4192677"/>
              <a:gd name="connsiteX2" fmla="*/ 1844436 w 1844436"/>
              <a:gd name="connsiteY2" fmla="*/ 307412 h 4192677"/>
              <a:gd name="connsiteX3" fmla="*/ 1844436 w 1844436"/>
              <a:gd name="connsiteY3" fmla="*/ 4192677 h 4192677"/>
              <a:gd name="connsiteX4" fmla="*/ 1844436 w 1844436"/>
              <a:gd name="connsiteY4" fmla="*/ 4192677 h 4192677"/>
              <a:gd name="connsiteX5" fmla="*/ 0 w 1844436"/>
              <a:gd name="connsiteY5" fmla="*/ 4192677 h 4192677"/>
              <a:gd name="connsiteX6" fmla="*/ 0 w 1844436"/>
              <a:gd name="connsiteY6" fmla="*/ 4192677 h 4192677"/>
              <a:gd name="connsiteX7" fmla="*/ 0 w 1844436"/>
              <a:gd name="connsiteY7" fmla="*/ 307412 h 4192677"/>
              <a:gd name="connsiteX8" fmla="*/ 307412 w 1844436"/>
              <a:gd name="connsiteY8" fmla="*/ 0 h 419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4436" h="4192677">
                <a:moveTo>
                  <a:pt x="1844436" y="698794"/>
                </a:moveTo>
                <a:lnTo>
                  <a:pt x="1844436" y="3493883"/>
                </a:lnTo>
                <a:cubicBezTo>
                  <a:pt x="1844436" y="3879816"/>
                  <a:pt x="1783888" y="4192676"/>
                  <a:pt x="1709200" y="4192676"/>
                </a:cubicBezTo>
                <a:lnTo>
                  <a:pt x="0" y="4192676"/>
                </a:lnTo>
                <a:lnTo>
                  <a:pt x="0" y="4192676"/>
                </a:lnTo>
                <a:lnTo>
                  <a:pt x="0" y="1"/>
                </a:lnTo>
                <a:lnTo>
                  <a:pt x="0" y="1"/>
                </a:lnTo>
                <a:lnTo>
                  <a:pt x="1709200" y="1"/>
                </a:lnTo>
                <a:cubicBezTo>
                  <a:pt x="1783888" y="1"/>
                  <a:pt x="1844436" y="312861"/>
                  <a:pt x="1844436" y="69879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200" b="1" kern="1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Выработка в год:</a:t>
            </a:r>
          </a:p>
          <a:p>
            <a:pPr marL="177800" lvl="1" indent="-1778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kern="1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млн кВт·ч электроэнергии (0,6 МВт) </a:t>
            </a:r>
            <a:endParaRPr lang="ru-RU" sz="12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lvl="1" indent="-177800" defTabSz="4445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sz="1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тыс. </a:t>
            </a:r>
            <a:r>
              <a:rPr lang="ru-RU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Гкал </a:t>
            </a:r>
            <a:r>
              <a:rPr lang="ru-RU" sz="1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тепловой энергии (</a:t>
            </a:r>
            <a:r>
              <a:rPr lang="en-US" sz="1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Гкал/ч)  при использовании в качестве </a:t>
            </a:r>
            <a:r>
              <a:rPr lang="ru-RU" sz="12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котлопечного</a:t>
            </a:r>
            <a:r>
              <a:rPr lang="ru-RU" sz="1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топлива</a:t>
            </a:r>
            <a:r>
              <a:rPr lang="en-US" sz="1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6 </a:t>
            </a:r>
            <a:r>
              <a:rPr lang="ru-RU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тыс. Гкал </a:t>
            </a:r>
            <a:r>
              <a:rPr lang="en-US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(0,7 Ккал/ч) при </a:t>
            </a:r>
            <a:r>
              <a:rPr lang="ru-RU" sz="12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когенерации</a:t>
            </a:r>
            <a:endParaRPr lang="ru-RU" sz="12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351" y="963881"/>
            <a:ext cx="3746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/>
              <a:t>СП 320.1325800.2017</a:t>
            </a:r>
            <a:endParaRPr lang="en-US" sz="1000" b="1" dirty="0" smtClean="0"/>
          </a:p>
          <a:p>
            <a:pPr algn="ctr"/>
            <a:r>
              <a:rPr lang="ru-RU" sz="900" dirty="0" smtClean="0"/>
              <a:t>"</a:t>
            </a:r>
            <a:r>
              <a:rPr lang="ru-RU" sz="900" dirty="0"/>
              <a:t>Полигоны для твердых коммунальных отходов. </a:t>
            </a:r>
            <a:r>
              <a:rPr lang="ru-RU" sz="900" dirty="0" smtClean="0"/>
              <a:t>Проектирование,</a:t>
            </a:r>
          </a:p>
          <a:p>
            <a:pPr algn="ctr"/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</a:rPr>
              <a:t>эксплуатация</a:t>
            </a:r>
            <a:r>
              <a:rPr lang="ru-RU" sz="900" dirty="0" smtClean="0"/>
              <a:t> </a:t>
            </a:r>
            <a:r>
              <a:rPr lang="ru-RU" sz="900" dirty="0"/>
              <a:t>и </a:t>
            </a:r>
            <a:r>
              <a:rPr lang="ru-RU" sz="900" dirty="0" smtClean="0"/>
              <a:t>рекультивация“</a:t>
            </a:r>
            <a:r>
              <a:rPr lang="en-US" sz="900" dirty="0" smtClean="0"/>
              <a:t> </a:t>
            </a:r>
            <a:r>
              <a:rPr lang="ru-RU" sz="900" dirty="0" smtClean="0"/>
              <a:t>(с изм. № 1 от 16 марта </a:t>
            </a:r>
            <a:r>
              <a:rPr lang="ru-RU" sz="900" dirty="0"/>
              <a:t>2022 г. </a:t>
            </a:r>
            <a:r>
              <a:rPr lang="ru-RU" sz="900" dirty="0" smtClean="0"/>
              <a:t>)</a:t>
            </a:r>
            <a:endParaRPr lang="ru-RU" sz="9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669406"/>
              </p:ext>
            </p:extLst>
          </p:nvPr>
        </p:nvGraphicFramePr>
        <p:xfrm>
          <a:off x="4417764" y="2089436"/>
          <a:ext cx="4474716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3706"/>
                <a:gridCol w="600345"/>
                <a:gridCol w="901207"/>
                <a:gridCol w="577069"/>
                <a:gridCol w="952389"/>
              </a:tblGrid>
              <a:tr h="1676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Страна</a:t>
                      </a:r>
                      <a:endParaRPr lang="ru-RU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Населе-ние, млн чел.</a:t>
                      </a:r>
                      <a:endParaRPr lang="ru-RU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Энергетический потенциал</a:t>
                      </a:r>
                      <a:endParaRPr lang="ru-RU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Доля в потреблении </a:t>
                      </a:r>
                      <a:r>
                        <a:rPr lang="ru-RU" sz="1100" dirty="0" smtClean="0">
                          <a:effectLst/>
                        </a:rPr>
                        <a:t>электро-энергии</a:t>
                      </a:r>
                      <a:endParaRPr lang="ru-RU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млн </a:t>
                      </a:r>
                      <a:r>
                        <a:rPr lang="ru-RU" sz="1100" dirty="0" err="1">
                          <a:effectLst/>
                        </a:rPr>
                        <a:t>кВт·ч</a:t>
                      </a:r>
                      <a:r>
                        <a:rPr lang="ru-RU" sz="1100" dirty="0">
                          <a:effectLst/>
                        </a:rPr>
                        <a:t>/год</a:t>
                      </a:r>
                      <a:endParaRPr lang="ru-RU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 err="1" smtClean="0">
                          <a:effectLst/>
                        </a:rPr>
                        <a:t>кВт·ч</a:t>
                      </a:r>
                      <a:endParaRPr lang="en-US" sz="1100" u="sng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год·чел</a:t>
                      </a:r>
                      <a:endParaRPr lang="ru-RU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6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Уругвай</a:t>
                      </a:r>
                      <a:endParaRPr lang="ru-RU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3,48</a:t>
                      </a:r>
                      <a:endParaRPr lang="ru-RU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77…115*</a:t>
                      </a:r>
                      <a:endParaRPr lang="ru-RU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22…33</a:t>
                      </a:r>
                      <a:endParaRPr lang="ru-RU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0,7 …1%</a:t>
                      </a:r>
                      <a:endParaRPr lang="ru-RU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Бразилия</a:t>
                      </a:r>
                      <a:endParaRPr lang="ru-RU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213,3</a:t>
                      </a:r>
                      <a:endParaRPr lang="ru-RU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6 900…11 800</a:t>
                      </a:r>
                      <a:endParaRPr lang="ru-RU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32…55</a:t>
                      </a:r>
                      <a:endParaRPr lang="ru-RU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1,2…2%</a:t>
                      </a:r>
                      <a:endParaRPr lang="ru-RU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Сербия</a:t>
                      </a:r>
                      <a:endParaRPr lang="ru-RU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6,9</a:t>
                      </a:r>
                      <a:endParaRPr lang="ru-RU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578,24</a:t>
                      </a:r>
                      <a:endParaRPr lang="ru-RU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84</a:t>
                      </a:r>
                      <a:endParaRPr lang="ru-RU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2,1%</a:t>
                      </a:r>
                      <a:endParaRPr lang="ru-RU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Польша</a:t>
                      </a:r>
                      <a:endParaRPr lang="ru-RU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37,9</a:t>
                      </a:r>
                      <a:endParaRPr lang="ru-RU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115</a:t>
                      </a:r>
                      <a:endParaRPr lang="ru-RU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0,1%</a:t>
                      </a:r>
                      <a:endParaRPr lang="ru-RU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Турция</a:t>
                      </a:r>
                      <a:endParaRPr lang="ru-RU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86</a:t>
                      </a:r>
                      <a:endParaRPr lang="ru-RU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4 850</a:t>
                      </a:r>
                      <a:endParaRPr lang="ru-RU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56</a:t>
                      </a:r>
                      <a:endParaRPr lang="ru-RU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1,5%</a:t>
                      </a:r>
                      <a:endParaRPr lang="ru-RU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Китай</a:t>
                      </a:r>
                      <a:endParaRPr lang="ru-RU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1 443</a:t>
                      </a:r>
                      <a:endParaRPr lang="ru-RU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3 666</a:t>
                      </a:r>
                      <a:endParaRPr lang="ru-RU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2,5</a:t>
                      </a:r>
                      <a:endParaRPr lang="ru-RU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0,05%</a:t>
                      </a:r>
                      <a:endParaRPr lang="ru-RU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Испания</a:t>
                      </a:r>
                      <a:endParaRPr lang="ru-RU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47,4</a:t>
                      </a:r>
                      <a:endParaRPr lang="ru-RU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10 300</a:t>
                      </a:r>
                      <a:endParaRPr lang="ru-RU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217</a:t>
                      </a:r>
                      <a:endParaRPr lang="ru-RU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4,5%</a:t>
                      </a:r>
                      <a:endParaRPr lang="ru-RU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Россия</a:t>
                      </a:r>
                      <a:endParaRPr lang="ru-RU" sz="14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147</a:t>
                      </a:r>
                      <a:endParaRPr lang="ru-RU" sz="14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22 100</a:t>
                      </a:r>
                      <a:endParaRPr lang="ru-RU" sz="14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150</a:t>
                      </a:r>
                      <a:endParaRPr lang="ru-RU" sz="14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2%</a:t>
                      </a:r>
                      <a:endParaRPr lang="ru-RU" sz="14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Белгородская область</a:t>
                      </a:r>
                      <a:endParaRPr lang="ru-RU" sz="14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1,5</a:t>
                      </a:r>
                      <a:endParaRPr lang="ru-RU" sz="14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216</a:t>
                      </a:r>
                      <a:endParaRPr lang="ru-RU" sz="14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144</a:t>
                      </a:r>
                      <a:endParaRPr lang="ru-RU" sz="14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1,4%</a:t>
                      </a:r>
                      <a:endParaRPr lang="ru-RU" sz="14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AutoShape 4" descr="https://powerlinkworld.ru/UPLOAD/2019/09/17/cg-2_1200_1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83016" y="1579812"/>
            <a:ext cx="3168904" cy="2720129"/>
            <a:chOff x="155575" y="1528504"/>
            <a:chExt cx="4178300" cy="32512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528504"/>
              <a:ext cx="4178300" cy="325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78114" y="3291830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7030A0"/>
                  </a:solidFill>
                </a:rPr>
                <a:t>100 тыс. т</a:t>
              </a:r>
              <a:r>
                <a:rPr lang="en-US" sz="1200" b="1" dirty="0" smtClean="0">
                  <a:solidFill>
                    <a:srgbClr val="7030A0"/>
                  </a:solidFill>
                </a:rPr>
                <a:t>/</a:t>
              </a:r>
              <a:r>
                <a:rPr lang="ru-RU" sz="1200" b="1" dirty="0" smtClean="0">
                  <a:solidFill>
                    <a:srgbClr val="7030A0"/>
                  </a:solidFill>
                </a:rPr>
                <a:t>год – 200 тыс. чел  </a:t>
              </a:r>
              <a:endParaRPr lang="ru-RU" sz="1200" b="1" dirty="0">
                <a:solidFill>
                  <a:srgbClr val="7030A0"/>
                </a:solidFill>
              </a:endParaRPr>
            </a:p>
          </p:txBody>
        </p:sp>
        <p:pic>
          <p:nvPicPr>
            <p:cNvPr id="13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2915170" y="1851670"/>
              <a:ext cx="1009403" cy="7413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708" y="3787976"/>
              <a:ext cx="852616" cy="6847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66" y="2079209"/>
            <a:ext cx="1049986" cy="590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5" y="4452885"/>
            <a:ext cx="4378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РФ на </a:t>
            </a:r>
            <a:r>
              <a:rPr lang="ru-RU" sz="12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полигонах </a:t>
            </a:r>
            <a:r>
              <a:rPr lang="ru-RU" sz="1200" b="1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размещаются 95</a:t>
            </a:r>
            <a:r>
              <a:rPr lang="ru-RU" sz="12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ru-RU" sz="1200" b="1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ТКО</a:t>
            </a:r>
          </a:p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Количество полигонов в </a:t>
            </a:r>
            <a:r>
              <a:rPr lang="ru-RU" sz="12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стране – </a:t>
            </a:r>
            <a:r>
              <a:rPr lang="ru-RU" sz="1200" b="1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1257</a:t>
            </a:r>
            <a:endParaRPr lang="ru-RU" sz="1200" b="1" dirty="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4781" y="4683652"/>
            <a:ext cx="4729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+mn-lt"/>
              </a:rPr>
              <a:t>Оценка потенциала приведена по данным работы: </a:t>
            </a:r>
            <a:r>
              <a:rPr lang="ru-RU" sz="700" dirty="0">
                <a:latin typeface="+mn-lt"/>
                <a:cs typeface="Calibri" panose="020F0502020204030204" pitchFamily="34" charset="0"/>
              </a:rPr>
              <a:t>Трубаев П.А. Оценка энергетического потенциала свалочного газа // Энергетические системы. 2021. № 1.  С. </a:t>
            </a:r>
            <a:r>
              <a:rPr lang="ru-RU" sz="700" dirty="0" smtClean="0">
                <a:latin typeface="+mn-lt"/>
                <a:cs typeface="Calibri" panose="020F0502020204030204" pitchFamily="34" charset="0"/>
              </a:rPr>
              <a:t>91-105. </a:t>
            </a:r>
            <a:r>
              <a:rPr lang="en-US" sz="700" dirty="0" smtClean="0">
                <a:latin typeface="+mn-lt"/>
                <a:cs typeface="Calibri" panose="020F0502020204030204" pitchFamily="34" charset="0"/>
              </a:rPr>
              <a:t>URL</a:t>
            </a:r>
            <a:r>
              <a:rPr lang="en-US" sz="700" dirty="0">
                <a:latin typeface="+mn-lt"/>
                <a:cs typeface="Calibri" panose="020F0502020204030204" pitchFamily="34" charset="0"/>
              </a:rPr>
              <a:t>: </a:t>
            </a:r>
            <a:r>
              <a:rPr lang="en-US" sz="700" dirty="0">
                <a:latin typeface="+mn-lt"/>
                <a:cs typeface="Calibri" panose="020F0502020204030204" pitchFamily="34" charset="0"/>
                <a:hlinkClick r:id="rId7"/>
              </a:rPr>
              <a:t>https://j-es.ru/index.php/journal/article/view/2021-1-009</a:t>
            </a:r>
            <a:r>
              <a:rPr lang="en-US" sz="700" dirty="0">
                <a:latin typeface="+mn-lt"/>
                <a:cs typeface="Calibri" panose="020F0502020204030204" pitchFamily="34" charset="0"/>
              </a:rPr>
              <a:t>. </a:t>
            </a:r>
            <a:endParaRPr lang="ru-RU" sz="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9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7614"/>
            <a:ext cx="8280000" cy="3240360"/>
          </a:xfrm>
          <a:solidFill>
            <a:schemeClr val="accent6">
              <a:lumMod val="60000"/>
              <a:lumOff val="40000"/>
            </a:schemeClr>
          </a:solidFill>
        </p:spPr>
        <p:txBody>
          <a:bodyPr tIns="0" bIns="0" anchor="t"/>
          <a:lstStyle/>
          <a:p>
            <a:pPr algn="l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Описание проблемной области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Предлагаемое решение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Бизнес-план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504" y="123478"/>
            <a:ext cx="8928992" cy="4896544"/>
          </a:xfrm>
          <a:prstGeom prst="roundRect">
            <a:avLst>
              <a:gd name="adj" fmla="val 480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93238" y="195486"/>
            <a:ext cx="611560" cy="576064"/>
          </a:xfrm>
          <a:noFill/>
        </p:spPr>
        <p:txBody>
          <a:bodyPr lIns="0" tIns="0" rIns="0" bIns="0">
            <a:noAutofit/>
          </a:bodyPr>
          <a:lstStyle/>
          <a:p>
            <a:pPr algn="ctr">
              <a:defRPr/>
            </a:pPr>
            <a:fld id="{8AE9A296-EE56-46EC-AB4D-95D705198E57}" type="slidenum">
              <a:rPr lang="ru-RU" sz="35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>
                <a:defRPr/>
              </a:pPr>
              <a:t>6</a:t>
            </a:fld>
            <a:endParaRPr lang="ru-RU" sz="3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507854"/>
            <a:ext cx="8280000" cy="108012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504" y="883515"/>
            <a:ext cx="893591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39552" y="1347614"/>
            <a:ext cx="8280000" cy="108012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noaction" highlightClick="1"/>
          </p:cNvPr>
          <p:cNvSpPr/>
          <p:nvPr/>
        </p:nvSpPr>
        <p:spPr>
          <a:xfrm>
            <a:off x="40445" y="2715766"/>
            <a:ext cx="43204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83516"/>
            <a:ext cx="3024336" cy="193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83514"/>
            <a:ext cx="5629744" cy="413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7643192" cy="857250"/>
          </a:xfrm>
        </p:spPr>
        <p:txBody>
          <a:bodyPr tIns="0" bIns="0" anchor="t"/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Решение  </a:t>
            </a:r>
            <a:r>
              <a:rPr lang="ru-RU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(система </a:t>
            </a:r>
            <a:r>
              <a:rPr lang="ru-RU" sz="1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газосбора</a:t>
            </a:r>
            <a:r>
              <a:rPr lang="ru-RU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использования биогаза)</a:t>
            </a:r>
            <a:endParaRPr lang="ru-RU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4" y="123478"/>
            <a:ext cx="8928992" cy="4896544"/>
          </a:xfrm>
          <a:prstGeom prst="roundRect">
            <a:avLst>
              <a:gd name="adj" fmla="val 480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93238" y="195486"/>
            <a:ext cx="611560" cy="576064"/>
          </a:xfrm>
          <a:noFill/>
        </p:spPr>
        <p:txBody>
          <a:bodyPr lIns="0" tIns="0" rIns="0" bIns="0">
            <a:noAutofit/>
          </a:bodyPr>
          <a:lstStyle/>
          <a:p>
            <a:pPr algn="ctr">
              <a:defRPr/>
            </a:pPr>
            <a:fld id="{8AE9A296-EE56-46EC-AB4D-95D705198E57}" type="slidenum">
              <a:rPr lang="ru-RU" sz="35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>
                <a:defRPr/>
              </a:pPr>
              <a:t>7</a:t>
            </a:fld>
            <a:endParaRPr lang="ru-RU" sz="3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88058"/>
            <a:ext cx="3024336" cy="204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07504" y="883515"/>
            <a:ext cx="893591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08277" y="962971"/>
            <a:ext cx="6207939" cy="503999"/>
            <a:chOff x="-604932" y="818650"/>
            <a:chExt cx="7175971" cy="50399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-604932" y="818650"/>
              <a:ext cx="7175971" cy="50399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-580330" y="843253"/>
              <a:ext cx="7077550" cy="454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078" tIns="0" rIns="209078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kern="1200" dirty="0" smtClean="0">
                  <a:solidFill>
                    <a:srgbClr val="3333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Системами дегазации в РФ оборудованы менее 1% полигонов 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kern="1200" dirty="0" smtClean="0">
                  <a:solidFill>
                    <a:srgbClr val="3333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На рынке представлены в основном решения иностранных компаний с высокой стоимостью, рассчитанные на захоронение сортированных отходов, т.е. на высокое содержание в биогазе метана </a:t>
              </a:r>
              <a:endParaRPr lang="ru-RU" sz="1000" b="1" kern="12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67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4824536" cy="716755"/>
          </a:xfrm>
        </p:spPr>
        <p:txBody>
          <a:bodyPr tIns="0" bIns="0" anchor="t"/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уже сделано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04901" y="195486"/>
            <a:ext cx="3583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+mn-lt"/>
              </a:rPr>
              <a:t>Пример реализации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технологии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Белгородской области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504" y="123478"/>
            <a:ext cx="8928992" cy="4896544"/>
          </a:xfrm>
          <a:prstGeom prst="roundRect">
            <a:avLst>
              <a:gd name="adj" fmla="val 480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93238" y="195486"/>
            <a:ext cx="611560" cy="576064"/>
          </a:xfrm>
          <a:noFill/>
        </p:spPr>
        <p:txBody>
          <a:bodyPr lIns="0" tIns="0" rIns="0" bIns="0">
            <a:noAutofit/>
          </a:bodyPr>
          <a:lstStyle/>
          <a:p>
            <a:pPr algn="ctr">
              <a:defRPr/>
            </a:pPr>
            <a:fld id="{8AE9A296-EE56-46EC-AB4D-95D705198E57}" type="slidenum">
              <a:rPr lang="ru-RU" sz="35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>
                <a:defRPr/>
              </a:pPr>
              <a:t>8</a:t>
            </a:fld>
            <a:endParaRPr lang="ru-RU" sz="3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07504" y="883515"/>
            <a:ext cx="893591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775606"/>
              </p:ext>
            </p:extLst>
          </p:nvPr>
        </p:nvGraphicFramePr>
        <p:xfrm>
          <a:off x="3097382" y="996968"/>
          <a:ext cx="3240359" cy="385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99"/>
                <a:gridCol w="1189280"/>
                <a:gridCol w="684078"/>
                <a:gridCol w="936102"/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Схема полигона ТКО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 gridSpan="3"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Участок «Северный», выведенный из эксплуатации в 2015 г.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 gridSpan="3"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Действующий участок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 gridSpan="3"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«Старая свалка», выведена из эксплуатации более 10 лет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 gridSpan="3"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Мусоросортировочный комплекс и производственный участок по переработке вторичного сырья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Системы газосбора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36000" marR="36000" marT="18000" marB="1800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№</a:t>
                      </a:r>
                      <a:endParaRPr lang="ru-RU" sz="1000" dirty="0"/>
                    </a:p>
                  </a:txBody>
                  <a:tcPr marL="36000" marR="36000" marT="18000" marB="180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L="36000" marR="36000" marT="18000" marB="180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Площадь,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Га</a:t>
                      </a:r>
                      <a:endParaRPr lang="ru-RU" sz="1000" dirty="0"/>
                    </a:p>
                  </a:txBody>
                  <a:tcPr marL="36000" marR="36000" marT="18000" marB="180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Период эксплуатации</a:t>
                      </a:r>
                      <a:endParaRPr lang="ru-RU" sz="1000" dirty="0"/>
                    </a:p>
                  </a:txBody>
                  <a:tcPr marL="36000" marR="36000" marT="18000" marB="180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Экспериментальная линия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 </a:t>
                      </a:r>
                      <a:r>
                        <a:rPr lang="ru-RU" sz="1000" dirty="0" err="1" smtClean="0"/>
                        <a:t>сква-жины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июнь-дек.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г.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«Север–1»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0,07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 сент. 2017 г.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«Юг–1»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0,10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авг. 2018 г.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«Север–2»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1,03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 сент. 2019 г.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«Юг–2», поле 1 и 2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0,55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 марта 2020 г.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«Юг–2», поле 3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0,28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 процессе сооружения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11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«Юг–2»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10,76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Перспективный план</a:t>
                      </a:r>
                      <a:endParaRPr lang="ru-RU" sz="1000" dirty="0"/>
                    </a:p>
                  </a:txBody>
                  <a:tcPr marL="36000" marR="36000" marT="18000" marB="18000"/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79481" y="918531"/>
            <a:ext cx="2736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План полигона ТКО</a:t>
            </a:r>
            <a:br>
              <a:rPr lang="ru-RU" sz="1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ООО «ТК «Экотранс»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732240" y="959735"/>
            <a:ext cx="22322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Использование биогаза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51772"/>
            <a:ext cx="1800000" cy="119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39241" y="2443446"/>
            <a:ext cx="2376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Две газопоршневые установки мощностью 135 кВт каждая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038594"/>
            <a:ext cx="1008000" cy="90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915561"/>
            <a:ext cx="1008000" cy="107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373278" y="2960942"/>
            <a:ext cx="166321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Котлы</a:t>
            </a:r>
          </a:p>
          <a:p>
            <a:pPr algn="ctr"/>
            <a:endParaRPr lang="ru-RU" sz="4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182563" indent="-182563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1.  Отопительный </a:t>
            </a:r>
          </a:p>
          <a:p>
            <a:pPr marL="182563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0,4 МВт</a:t>
            </a:r>
          </a:p>
          <a:p>
            <a:pPr marL="182563"/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(отопление цеха 1 493 м</a:t>
            </a:r>
            <a:r>
              <a:rPr lang="ru-RU" sz="900" b="1" baseline="30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2</a:t>
            </a:r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)</a:t>
            </a:r>
          </a:p>
          <a:p>
            <a:pPr marL="182563" indent="-182563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2. Отопительный</a:t>
            </a:r>
          </a:p>
          <a:p>
            <a:pPr marL="182563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0,6 МВт</a:t>
            </a:r>
          </a:p>
          <a:p>
            <a:pPr marL="182563"/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(отопление двух сортировочных модулей)</a:t>
            </a:r>
          </a:p>
          <a:p>
            <a:pPr marL="182563" indent="-182563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3.  Технологический</a:t>
            </a:r>
          </a:p>
          <a:p>
            <a:pPr marL="182563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1 МВт </a:t>
            </a:r>
          </a:p>
          <a:p>
            <a:pPr marL="182563"/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(сушка древесины)</a:t>
            </a:r>
            <a:endParaRPr lang="ru-RU" sz="9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5" y="1400523"/>
            <a:ext cx="2805999" cy="294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127" y="4291804"/>
            <a:ext cx="2815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rgbClr val="002060"/>
                </a:solidFill>
                <a:latin typeface="+mn-lt"/>
              </a:rPr>
              <a:t>5</a:t>
            </a:r>
            <a:r>
              <a:rPr lang="ru-RU" sz="10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1000" b="1" i="1" dirty="0">
                <a:solidFill>
                  <a:srgbClr val="002060"/>
                </a:solidFill>
                <a:latin typeface="+mn-lt"/>
              </a:rPr>
              <a:t>6</a:t>
            </a:r>
            <a:r>
              <a:rPr lang="ru-RU" sz="10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1000" b="1" i="1" dirty="0">
                <a:solidFill>
                  <a:srgbClr val="002060"/>
                </a:solidFill>
                <a:latin typeface="+mn-lt"/>
              </a:rPr>
              <a:t>7</a:t>
            </a:r>
            <a:r>
              <a:rPr lang="ru-RU" sz="10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1000" b="1" i="1" dirty="0">
                <a:solidFill>
                  <a:srgbClr val="002060"/>
                </a:solidFill>
                <a:latin typeface="+mn-lt"/>
              </a:rPr>
              <a:t>8</a:t>
            </a:r>
            <a:r>
              <a:rPr lang="ru-RU" sz="10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1000" b="1" i="1" dirty="0">
                <a:solidFill>
                  <a:srgbClr val="002060"/>
                </a:solidFill>
                <a:latin typeface="+mn-lt"/>
              </a:rPr>
              <a:t>9</a:t>
            </a:r>
            <a:r>
              <a:rPr lang="ru-RU" sz="1000" b="1" dirty="0">
                <a:solidFill>
                  <a:srgbClr val="002060"/>
                </a:solidFill>
                <a:latin typeface="+mn-lt"/>
              </a:rPr>
              <a:t> – действующие системы газосбора (общая площадь 1,75 Га);</a:t>
            </a:r>
          </a:p>
          <a:p>
            <a:r>
              <a:rPr lang="ru-RU" sz="1000" b="1" i="1" dirty="0">
                <a:solidFill>
                  <a:srgbClr val="002060"/>
                </a:solidFill>
                <a:latin typeface="+mn-lt"/>
              </a:rPr>
              <a:t>10</a:t>
            </a:r>
            <a:r>
              <a:rPr lang="ru-RU" sz="1000" b="1" dirty="0">
                <a:solidFill>
                  <a:srgbClr val="002060"/>
                </a:solidFill>
                <a:latin typeface="+mn-lt"/>
              </a:rPr>
              <a:t> – сооружаемая система газосбора (0,28 Га);</a:t>
            </a:r>
          </a:p>
          <a:p>
            <a:r>
              <a:rPr lang="ru-RU" sz="1000" b="1" i="1" dirty="0">
                <a:solidFill>
                  <a:srgbClr val="002060"/>
                </a:solidFill>
                <a:latin typeface="+mn-lt"/>
              </a:rPr>
              <a:t>11</a:t>
            </a:r>
            <a:r>
              <a:rPr lang="ru-RU" sz="1000" b="1" dirty="0">
                <a:solidFill>
                  <a:srgbClr val="002060"/>
                </a:solidFill>
                <a:latin typeface="+mn-lt"/>
              </a:rPr>
              <a:t> – </a:t>
            </a:r>
            <a:r>
              <a:rPr lang="ru-RU" sz="1000" b="1" dirty="0" smtClean="0">
                <a:solidFill>
                  <a:srgbClr val="002060"/>
                </a:solidFill>
                <a:latin typeface="+mn-lt"/>
              </a:rPr>
              <a:t>перспективный план </a:t>
            </a:r>
            <a:r>
              <a:rPr lang="ru-RU" sz="1000" b="1" dirty="0">
                <a:solidFill>
                  <a:srgbClr val="002060"/>
                </a:solidFill>
                <a:latin typeface="+mn-lt"/>
              </a:rPr>
              <a:t>(10,76 Га)</a:t>
            </a:r>
          </a:p>
        </p:txBody>
      </p:sp>
    </p:spTree>
    <p:extLst>
      <p:ext uri="{BB962C8B-B14F-4D97-AF65-F5344CB8AC3E}">
        <p14:creationId xmlns:p14="http://schemas.microsoft.com/office/powerpoint/2010/main" val="17694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529" y="1031469"/>
            <a:ext cx="3368799" cy="125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107504" y="883515"/>
            <a:ext cx="893591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424936" cy="1224136"/>
          </a:xfrm>
        </p:spPr>
        <p:txBody>
          <a:bodyPr tIns="0" bIns="0" anchor="t">
            <a:normAutofit/>
          </a:bodyPr>
          <a:lstStyle/>
          <a:p>
            <a:pPr algn="l"/>
            <a:r>
              <a:rPr lang="ru-RU" sz="3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Проблема – неравномерность выхода</a:t>
            </a:r>
            <a:endParaRPr lang="ru-RU" sz="3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08741" y="1017262"/>
            <a:ext cx="3243434" cy="3354687"/>
          </a:xfrm>
          <a:prstGeom prst="roundRect">
            <a:avLst>
              <a:gd name="adj" fmla="val 860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200" b="1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Решение стабильности </a:t>
            </a:r>
            <a:r>
              <a:rPr lang="ru-RU" sz="1200" b="1" dirty="0" err="1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газосбора</a:t>
            </a:r>
            <a:r>
              <a:rPr lang="ru-RU" sz="1200" b="1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технология </a:t>
            </a:r>
            <a:r>
              <a:rPr lang="en-US" sz="1200" b="1" dirty="0" err="1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Mutrivell</a:t>
            </a:r>
            <a:r>
              <a:rPr lang="en-US" sz="1200" b="1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2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Голландия</a:t>
            </a:r>
            <a:r>
              <a:rPr lang="en-US" sz="1200" b="1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1200" b="1" dirty="0" smtClean="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1900"/>
              </a:lnSpc>
              <a:buFont typeface="Wingdings" panose="05000000000000000000" pitchFamily="2" charset="2"/>
              <a:buChar char="ü"/>
            </a:pPr>
            <a:endParaRPr lang="ru-RU" sz="12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1900"/>
              </a:lnSpc>
              <a:buFont typeface="Wingdings" panose="05000000000000000000" pitchFamily="2" charset="2"/>
              <a:buChar char="ü"/>
            </a:pPr>
            <a:endParaRPr lang="ru-RU" sz="1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1900"/>
              </a:lnSpc>
              <a:buFont typeface="Wingdings" panose="05000000000000000000" pitchFamily="2" charset="2"/>
              <a:buChar char="ü"/>
            </a:pPr>
            <a:endParaRPr lang="ru-RU" sz="12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1900"/>
              </a:lnSpc>
              <a:buFont typeface="Wingdings" panose="05000000000000000000" pitchFamily="2" charset="2"/>
              <a:buChar char="ü"/>
            </a:pPr>
            <a:endParaRPr lang="ru-RU" sz="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="1" dirty="0" smtClean="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="1" dirty="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="1" dirty="0" smtClean="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="1" dirty="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="1" dirty="0" smtClean="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="1" dirty="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="1" dirty="0" smtClean="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="1" dirty="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200" b="1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Стоимость </a:t>
            </a:r>
            <a:r>
              <a:rPr lang="ru-RU" sz="12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проекта </a:t>
            </a:r>
            <a:r>
              <a:rPr lang="en-US" sz="1200" b="1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(2010 </a:t>
            </a:r>
            <a:r>
              <a:rPr lang="ru-RU" sz="1200" b="1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</a:t>
            </a:r>
            <a:r>
              <a:rPr lang="en-US" sz="1200" b="1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ru-RU" sz="12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0,5 Га</a:t>
            </a:r>
            <a:r>
              <a:rPr lang="en-US" sz="1200" b="1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1200" b="1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€ 510 000</a:t>
            </a:r>
          </a:p>
          <a:p>
            <a:r>
              <a:rPr lang="ru-RU" sz="8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b="1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около € 2  на 1  м</a:t>
            </a:r>
            <a:r>
              <a:rPr lang="ru-RU" sz="800" b="1" baseline="30000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-RU" sz="800" b="1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непрессованных отходов</a:t>
            </a:r>
            <a:endParaRPr lang="ru-RU" sz="800" b="1" baseline="30000" dirty="0" smtClean="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378" y="969914"/>
            <a:ext cx="180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Существующие газоиспользующие системы рассчитаны на постоянный состав газа</a:t>
            </a:r>
            <a:endParaRPr lang="ru-RU" sz="1400" b="1" dirty="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7504" y="123478"/>
            <a:ext cx="8928992" cy="4896544"/>
          </a:xfrm>
          <a:prstGeom prst="roundRect">
            <a:avLst>
              <a:gd name="adj" fmla="val 480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93238" y="195486"/>
            <a:ext cx="611560" cy="576064"/>
          </a:xfrm>
          <a:noFill/>
        </p:spPr>
        <p:txBody>
          <a:bodyPr lIns="0" tIns="0" rIns="0" bIns="0">
            <a:noAutofit/>
          </a:bodyPr>
          <a:lstStyle/>
          <a:p>
            <a:pPr algn="ctr">
              <a:defRPr/>
            </a:pPr>
            <a:fld id="{8AE9A296-EE56-46EC-AB4D-95D705198E57}" type="slidenum">
              <a:rPr lang="ru-RU" sz="35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>
                <a:defRPr/>
              </a:pPr>
              <a:t>9</a:t>
            </a:fld>
            <a:endParaRPr lang="ru-RU" sz="3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9" name="Рисунок 2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2" y="2355726"/>
            <a:ext cx="3623613" cy="256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591" y="2694605"/>
            <a:ext cx="1537513" cy="1100890"/>
          </a:xfrm>
          <a:prstGeom prst="rect">
            <a:avLst/>
          </a:prstGeom>
        </p:spPr>
      </p:pic>
      <p:pic>
        <p:nvPicPr>
          <p:cNvPr id="36" name="Рисунок 3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97" y="3867893"/>
            <a:ext cx="2223307" cy="1051087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743180" y="1509684"/>
            <a:ext cx="3149300" cy="2358209"/>
            <a:chOff x="6156176" y="1995686"/>
            <a:chExt cx="2580391" cy="195968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995686"/>
              <a:ext cx="1440000" cy="82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948" y="2881924"/>
              <a:ext cx="1440000" cy="1073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995686"/>
              <a:ext cx="1068223" cy="195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510450" y="955706"/>
            <a:ext cx="2920283" cy="1231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  <a:spAutoFit/>
          </a:bodyPr>
          <a:lstStyle>
            <a:lvl1pPr indent="269875">
              <a:tabLst>
                <a:tab pos="441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441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441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441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441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1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1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1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1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0075" algn="l"/>
              </a:tabLst>
            </a:pP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Мониторинг содержания метана, %</a:t>
            </a:r>
            <a:endParaRPr kumimoji="0" lang="ru-RU" alt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51024" y="4417076"/>
            <a:ext cx="3244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Предлагаемая технология –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бюджетное решение проблемы</a:t>
            </a:r>
            <a:endParaRPr 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3078</TotalTime>
  <Words>2140</Words>
  <Application>Microsoft Office PowerPoint</Application>
  <PresentationFormat>Экран (16:9)</PresentationFormat>
  <Paragraphs>443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Описание проекта</vt:lpstr>
      <vt:lpstr>I. Описание проблемной области II. Предлагаемое решение III. Бизнес-план</vt:lpstr>
      <vt:lpstr>Презентация PowerPoint</vt:lpstr>
      <vt:lpstr>Презентация PowerPoint</vt:lpstr>
      <vt:lpstr>I. Описание проблемной области II. Предлагаемое решение III. Бизнес-план</vt:lpstr>
      <vt:lpstr>Решение  (система газосбора и использования биогаза)</vt:lpstr>
      <vt:lpstr>Что уже сделано?</vt:lpstr>
      <vt:lpstr>Проблема – неравномерность выхода</vt:lpstr>
      <vt:lpstr>I. Описание проблемной области II. Предлагаемое решение III. Бизнес-план</vt:lpstr>
      <vt:lpstr>Реализация электроэнергии</vt:lpstr>
      <vt:lpstr>Стоимость проектов</vt:lpstr>
      <vt:lpstr>Технико-экономическая оценка</vt:lpstr>
      <vt:lpstr>Календарный план</vt:lpstr>
      <vt:lpstr>Презентация PowerPoint</vt:lpstr>
      <vt:lpstr>Предложения по сотрудничеству</vt:lpstr>
      <vt:lpstr>Научные публикации</vt:lpstr>
      <vt:lpstr>Публикации в прессе</vt:lpstr>
      <vt:lpstr>Контактные данные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-</cp:lastModifiedBy>
  <cp:revision>195</cp:revision>
  <cp:lastPrinted>2021-01-15T13:02:00Z</cp:lastPrinted>
  <dcterms:created xsi:type="dcterms:W3CDTF">2018-12-29T17:36:41Z</dcterms:created>
  <dcterms:modified xsi:type="dcterms:W3CDTF">2024-02-25T10:39:15Z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TC100690401049</vt:lpwstr>
  </property>
</Properties>
</file>