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31"/>
  </p:notesMasterIdLst>
  <p:sldIdLst>
    <p:sldId id="26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325" r:id="rId15"/>
    <p:sldId id="265" r:id="rId16"/>
    <p:sldId id="267" r:id="rId17"/>
    <p:sldId id="285" r:id="rId18"/>
    <p:sldId id="286" r:id="rId19"/>
    <p:sldId id="287" r:id="rId20"/>
    <p:sldId id="284" r:id="rId21"/>
    <p:sldId id="283" r:id="rId22"/>
    <p:sldId id="313" r:id="rId23"/>
    <p:sldId id="290" r:id="rId24"/>
    <p:sldId id="296" r:id="rId25"/>
    <p:sldId id="298" r:id="rId26"/>
    <p:sldId id="297" r:id="rId27"/>
    <p:sldId id="295" r:id="rId28"/>
    <p:sldId id="301" r:id="rId29"/>
    <p:sldId id="27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C909C6-F5C5-4062-B169-FDFBF6B526D8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6704B9-0210-4C07-A6B2-39F8AA5E5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16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842AE6F5-DA14-489F-8483-833A094C0B95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4F6432-5D5F-4AEC-B6AC-D0ED6C54A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0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1BBB-F060-4FF7-AAFB-4F4EBB5AB90A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5C60-6426-43E2-A4B8-A3BAE9B3D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3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DEF7-4E2C-4B59-AF21-71D51755F81F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CAE0-1FD4-4851-99A5-EBC610B29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7452-5B4F-469E-B62C-084B6D3FBA65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0641-9EA3-4997-BA22-946017A7E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7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E1AE-56BA-468D-9D7A-E2398B82A62D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0441-9B4D-42EE-A8CD-8E2DD93B7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7442-229C-4895-A796-831339D18F55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541A-01D3-4006-997E-8DC34017A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1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31B5-9549-4C12-9A9B-4CB2140743A8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5765E2A-8638-4025-BA18-1603D71F7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2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0FE5-9319-4E23-8031-52C9C7A28B38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75CA-52D0-4BF1-B637-F7230BB20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7B48-DF57-4489-9BA1-C554E15CEFCF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6667-BF65-47FF-AB0E-C4BFA4D5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E5435BB-798A-40C8-AFDD-F0E2DE82BAF6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979A415-5672-4EFD-9D8B-B41BC29B4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05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CA4EDDF-4807-4F2A-965C-5AA598D24AA1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CB7B1FF7-741E-4F0A-AE1B-36F87AF5A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70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8280A8-E0F4-4EBD-A035-28B73CFB2538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8414A2-E99A-4DF4-9835-5C5AE830A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45" r:id="rId6"/>
    <p:sldLayoutId id="2147483844" r:id="rId7"/>
    <p:sldLayoutId id="2147483851" r:id="rId8"/>
    <p:sldLayoutId id="2147483852" r:id="rId9"/>
    <p:sldLayoutId id="2147483843" r:id="rId10"/>
    <p:sldLayoutId id="2147483842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50.pn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915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500" b="1">
                <a:latin typeface="Tahoma" pitchFamily="34" charset="0"/>
              </a:rPr>
              <a:t>Доступные мероприятия</a:t>
            </a:r>
            <a:br>
              <a:rPr lang="ru-RU" altLang="ru-RU" sz="4500" b="1">
                <a:latin typeface="Tahoma" pitchFamily="34" charset="0"/>
              </a:rPr>
            </a:br>
            <a:r>
              <a:rPr lang="ru-RU" altLang="ru-RU" sz="4500" b="1">
                <a:latin typeface="Tahoma" pitchFamily="34" charset="0"/>
              </a:rPr>
              <a:t>по энергосбережению</a:t>
            </a:r>
            <a:br>
              <a:rPr lang="ru-RU" altLang="ru-RU" sz="4500" b="1">
                <a:latin typeface="Tahoma" pitchFamily="34" charset="0"/>
              </a:rPr>
            </a:br>
            <a:r>
              <a:rPr lang="ru-RU" altLang="ru-RU" sz="4500" b="1">
                <a:latin typeface="Tahoma" pitchFamily="34" charset="0"/>
              </a:rPr>
              <a:t>на объектах</a:t>
            </a:r>
          </a:p>
          <a:p>
            <a:pPr algn="ctr">
              <a:spcBef>
                <a:spcPct val="50000"/>
              </a:spcBef>
            </a:pPr>
            <a:r>
              <a:rPr lang="ru-RU" altLang="ru-RU" sz="3000" b="1">
                <a:latin typeface="Tahoma" pitchFamily="34" charset="0"/>
              </a:rPr>
              <a:t>Примеры из программы энергосбережения Управления образования Администрации</a:t>
            </a:r>
            <a:br>
              <a:rPr lang="ru-RU" altLang="ru-RU" sz="3000" b="1">
                <a:latin typeface="Tahoma" pitchFamily="34" charset="0"/>
              </a:rPr>
            </a:br>
            <a:r>
              <a:rPr lang="ru-RU" altLang="ru-RU" sz="3000" b="1">
                <a:latin typeface="Tahoma" pitchFamily="34" charset="0"/>
              </a:rPr>
              <a:t>г. Белгорода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latin typeface="Tahoma" pitchFamily="34" charset="0"/>
              </a:rPr>
              <a:t>Новосельцева Наталья Николаевна</a:t>
            </a:r>
          </a:p>
          <a:p>
            <a:pPr>
              <a:spcBef>
                <a:spcPct val="50000"/>
              </a:spcBef>
            </a:pPr>
            <a:r>
              <a:rPr lang="ru-RU" altLang="ru-RU" sz="1400" b="1">
                <a:latin typeface="Tahoma" pitchFamily="34" charset="0"/>
              </a:rPr>
              <a:t>начальник службы обеспечения энергосбережения образовательных учреждений Управления образования</a:t>
            </a:r>
            <a:r>
              <a:rPr lang="ru-RU" altLang="ru-RU" sz="1400">
                <a:latin typeface="Tahoma" pitchFamily="34" charset="0"/>
              </a:rPr>
              <a:t> </a:t>
            </a:r>
            <a:r>
              <a:rPr lang="ru-RU" altLang="ru-RU" sz="1400" b="1">
                <a:latin typeface="Tahoma" pitchFamily="34" charset="0"/>
              </a:rPr>
              <a:t>Администрации г. Белгорода</a:t>
            </a:r>
          </a:p>
          <a:p>
            <a:pPr>
              <a:spcBef>
                <a:spcPct val="50000"/>
              </a:spcBef>
            </a:pPr>
            <a:endParaRPr lang="ru-RU" altLang="ru-RU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1331913"/>
          </a:xfrm>
        </p:spPr>
        <p:txBody>
          <a:bodyPr/>
          <a:lstStyle/>
          <a:p>
            <a:r>
              <a:rPr lang="en-US" altLang="ru-RU" sz="2000" smtClean="0"/>
              <a:t>8.</a:t>
            </a:r>
            <a:r>
              <a:rPr lang="ru-RU" altLang="ru-RU" sz="2000" smtClean="0"/>
              <a:t> Снижение  отопительной нагрузки в зданиях или отдельных помещениях в нерабочие периоды организаций</a:t>
            </a:r>
          </a:p>
        </p:txBody>
      </p:sp>
      <p:pic>
        <p:nvPicPr>
          <p:cNvPr id="18436" name="Picture 2" descr="C:\Users\ELENA\Desktop\презентация16-04-2010_23-08-04\перето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428875"/>
            <a:ext cx="54292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6858000" y="3857625"/>
            <a:ext cx="192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/>
              <a:t>Снижение отопительной нагрузки на 5%.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572250" y="5715000"/>
            <a:ext cx="257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2010- 2015г.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1143000"/>
          </a:xfrm>
        </p:spPr>
        <p:txBody>
          <a:bodyPr/>
          <a:lstStyle/>
          <a:p>
            <a:r>
              <a:rPr lang="en-US" altLang="ru-RU" sz="1600" smtClean="0">
                <a:cs typeface="Arial" charset="0"/>
              </a:rPr>
              <a:t>9. </a:t>
            </a:r>
            <a:r>
              <a:rPr lang="ru-RU" altLang="ru-RU" sz="1600" smtClean="0">
                <a:cs typeface="Arial" charset="0"/>
              </a:rPr>
              <a:t>Проведение гидравлической регулировки, ручной балансировки распределительных систем отопления и стояков в зданиях, строениях, сооружениях, не оснащенных автоматическими ИТП ((проводится эксплуатирующей организацией).</a:t>
            </a:r>
          </a:p>
        </p:txBody>
      </p:sp>
      <p:grpSp>
        <p:nvGrpSpPr>
          <p:cNvPr id="19460" name="Группа 23"/>
          <p:cNvGrpSpPr>
            <a:grpSpLocks/>
          </p:cNvGrpSpPr>
          <p:nvPr/>
        </p:nvGrpSpPr>
        <p:grpSpPr bwMode="auto">
          <a:xfrm>
            <a:off x="838200" y="2971800"/>
            <a:ext cx="7596188" cy="3590925"/>
            <a:chOff x="381000" y="2057401"/>
            <a:chExt cx="8382000" cy="4419599"/>
          </a:xfrm>
        </p:grpSpPr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3668714" y="2057401"/>
              <a:ext cx="5029201" cy="3810002"/>
              <a:chOff x="2311" y="1296"/>
              <a:chExt cx="3168" cy="2400"/>
            </a:xfrm>
          </p:grpSpPr>
          <p:sp>
            <p:nvSpPr>
              <p:cNvPr id="19478" name="Text Box 8"/>
              <p:cNvSpPr txBox="1">
                <a:spLocks noChangeArrowheads="1"/>
              </p:cNvSpPr>
              <p:nvPr/>
            </p:nvSpPr>
            <p:spPr bwMode="auto">
              <a:xfrm>
                <a:off x="2640" y="1296"/>
                <a:ext cx="2839" cy="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ru-RU" altLang="ru-RU" sz="1200" b="1">
                    <a:solidFill>
                      <a:srgbClr val="FF0000"/>
                    </a:solidFill>
                  </a:rPr>
                  <a:t>Без проведения настройки</a:t>
                </a:r>
              </a:p>
              <a:p>
                <a:pPr algn="r" eaLnBrk="1" hangingPunct="1">
                  <a:spcBef>
                    <a:spcPct val="50000"/>
                  </a:spcBef>
                </a:pPr>
                <a:r>
                  <a:rPr lang="ru-RU" altLang="ru-RU" sz="1200" b="1"/>
                  <a:t>Превышение фактического расхода </a:t>
                </a:r>
              </a:p>
              <a:p>
                <a:pPr algn="r" eaLnBrk="1" hangingPunct="1">
                  <a:spcBef>
                    <a:spcPct val="50000"/>
                  </a:spcBef>
                </a:pPr>
                <a:r>
                  <a:rPr lang="ru-RU" altLang="ru-RU" sz="1200" b="1"/>
                  <a:t>через потребитель  в 4 раза !!! </a:t>
                </a:r>
              </a:p>
            </p:txBody>
          </p:sp>
          <p:sp>
            <p:nvSpPr>
              <p:cNvPr id="19479" name="Line 9"/>
              <p:cNvSpPr>
                <a:spLocks noChangeShapeType="1"/>
              </p:cNvSpPr>
              <p:nvPr/>
            </p:nvSpPr>
            <p:spPr bwMode="auto">
              <a:xfrm rot="-5394490">
                <a:off x="4519" y="3216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0" name="Line 10"/>
              <p:cNvSpPr>
                <a:spLocks noChangeShapeType="1"/>
              </p:cNvSpPr>
              <p:nvPr/>
            </p:nvSpPr>
            <p:spPr bwMode="auto">
              <a:xfrm>
                <a:off x="4711" y="278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Line 11"/>
              <p:cNvSpPr>
                <a:spLocks noChangeShapeType="1"/>
              </p:cNvSpPr>
              <p:nvPr/>
            </p:nvSpPr>
            <p:spPr bwMode="auto">
              <a:xfrm flipV="1">
                <a:off x="4999" y="1968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Line 12"/>
              <p:cNvSpPr>
                <a:spLocks noChangeShapeType="1"/>
              </p:cNvSpPr>
              <p:nvPr/>
            </p:nvSpPr>
            <p:spPr bwMode="auto">
              <a:xfrm flipH="1" flipV="1">
                <a:off x="2311" y="1968"/>
                <a:ext cx="26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4" name="Группа 29"/>
            <p:cNvGrpSpPr>
              <a:grpSpLocks/>
            </p:cNvGrpSpPr>
            <p:nvPr/>
          </p:nvGrpSpPr>
          <p:grpSpPr bwMode="auto">
            <a:xfrm>
              <a:off x="381000" y="2590800"/>
              <a:ext cx="8382000" cy="3886200"/>
              <a:chOff x="381000" y="2590800"/>
              <a:chExt cx="8382000" cy="3886200"/>
            </a:xfrm>
          </p:grpSpPr>
          <p:pic>
            <p:nvPicPr>
              <p:cNvPr id="19465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2590800"/>
                <a:ext cx="228600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66" name="Группа 27"/>
              <p:cNvGrpSpPr>
                <a:grpSpLocks/>
              </p:cNvGrpSpPr>
              <p:nvPr/>
            </p:nvGrpSpPr>
            <p:grpSpPr bwMode="auto">
              <a:xfrm>
                <a:off x="1752600" y="3200400"/>
                <a:ext cx="7010400" cy="3262313"/>
                <a:chOff x="1752600" y="3200400"/>
                <a:chExt cx="7010400" cy="3262313"/>
              </a:xfrm>
            </p:grpSpPr>
            <p:pic>
              <p:nvPicPr>
                <p:cNvPr id="19467" name="Picture 5" descr="Kv009-en-rt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9200" y="3657600"/>
                  <a:ext cx="3733800" cy="28051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9468" name="Group 13"/>
                <p:cNvGrpSpPr>
                  <a:grpSpLocks/>
                </p:cNvGrpSpPr>
                <p:nvPr/>
              </p:nvGrpSpPr>
              <p:grpSpPr bwMode="auto">
                <a:xfrm>
                  <a:off x="1752600" y="3276600"/>
                  <a:ext cx="5715000" cy="1371600"/>
                  <a:chOff x="1104" y="2064"/>
                  <a:chExt cx="3600" cy="864"/>
                </a:xfrm>
              </p:grpSpPr>
              <p:sp>
                <p:nvSpPr>
                  <p:cNvPr id="1947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496"/>
                    <a:ext cx="336" cy="432"/>
                  </a:xfrm>
                  <a:prstGeom prst="rect">
                    <a:avLst/>
                  </a:prstGeom>
                  <a:noFill/>
                  <a:ln w="3810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grpSp>
                <p:nvGrpSpPr>
                  <p:cNvPr id="1947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824" y="2064"/>
                    <a:ext cx="2880" cy="801"/>
                    <a:chOff x="1824" y="2064"/>
                    <a:chExt cx="2880" cy="801"/>
                  </a:xfrm>
                </p:grpSpPr>
                <p:sp>
                  <p:nvSpPr>
                    <p:cNvPr id="19476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3" y="2064"/>
                      <a:ext cx="960" cy="801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33CC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sz="1200"/>
                        <a:t>Потребитель</a:t>
                      </a:r>
                      <a:r>
                        <a:rPr lang="en-US" altLang="ru-RU" sz="1200"/>
                        <a:t> 2</a:t>
                      </a:r>
                    </a:p>
                    <a:p>
                      <a:pPr eaLnBrk="1" hangingPunct="1"/>
                      <a:r>
                        <a:rPr lang="ru-RU" altLang="ru-RU" sz="1200"/>
                        <a:t>Расход – 80 л</a:t>
                      </a:r>
                      <a:r>
                        <a:rPr lang="en-US" altLang="ru-RU" sz="1200"/>
                        <a:t> / </a:t>
                      </a:r>
                      <a:r>
                        <a:rPr lang="ru-RU" altLang="ru-RU" sz="1200"/>
                        <a:t>ч</a:t>
                      </a:r>
                      <a:endParaRPr lang="en-US" altLang="ru-RU" sz="1200"/>
                    </a:p>
                    <a:p>
                      <a:pPr eaLnBrk="1" hangingPunct="1"/>
                      <a:r>
                        <a:rPr lang="en-US" altLang="ru-RU" sz="1200" b="1">
                          <a:cs typeface="Times New Roman" pitchFamily="18" charset="0"/>
                        </a:rPr>
                        <a:t>Δ</a:t>
                      </a:r>
                      <a:r>
                        <a:rPr lang="en-US" altLang="ru-RU" sz="1200" b="1"/>
                        <a:t> P = 0.</a:t>
                      </a:r>
                      <a:r>
                        <a:rPr lang="ru-RU" altLang="ru-RU" sz="1200" b="1"/>
                        <a:t>23</a:t>
                      </a:r>
                      <a:r>
                        <a:rPr lang="en-US" altLang="ru-RU" sz="1200" b="1"/>
                        <a:t> </a:t>
                      </a:r>
                      <a:r>
                        <a:rPr lang="ru-RU" altLang="ru-RU" sz="1200" b="1"/>
                        <a:t>бар</a:t>
                      </a:r>
                    </a:p>
                    <a:p>
                      <a:pPr eaLnBrk="1" hangingPunct="1"/>
                      <a:r>
                        <a:rPr lang="ru-RU" altLang="ru-RU" sz="1200" b="1"/>
                        <a:t>Настройка 3,5</a:t>
                      </a:r>
                      <a:endParaRPr lang="en-US" altLang="ru-RU" sz="1200" b="1"/>
                    </a:p>
                  </p:txBody>
                </p:sp>
                <p:sp>
                  <p:nvSpPr>
                    <p:cNvPr id="1947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784"/>
                      <a:ext cx="28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9469" name="Group 18"/>
                <p:cNvGrpSpPr>
                  <a:grpSpLocks/>
                </p:cNvGrpSpPr>
                <p:nvPr/>
              </p:nvGrpSpPr>
              <p:grpSpPr bwMode="auto">
                <a:xfrm>
                  <a:off x="1752600" y="3200400"/>
                  <a:ext cx="5715000" cy="2724150"/>
                  <a:chOff x="1104" y="2016"/>
                  <a:chExt cx="3600" cy="1716"/>
                </a:xfrm>
              </p:grpSpPr>
              <p:grpSp>
                <p:nvGrpSpPr>
                  <p:cNvPr id="19470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824" y="3024"/>
                    <a:ext cx="2880" cy="708"/>
                    <a:chOff x="1824" y="3024"/>
                    <a:chExt cx="2880" cy="708"/>
                  </a:xfrm>
                </p:grpSpPr>
                <p:sp>
                  <p:nvSpPr>
                    <p:cNvPr id="1947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3024"/>
                      <a:ext cx="28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473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3" y="3072"/>
                      <a:ext cx="960" cy="66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sz="1200"/>
                        <a:t>Потребитель</a:t>
                      </a:r>
                      <a:r>
                        <a:rPr lang="en-US" altLang="ru-RU" sz="1200"/>
                        <a:t> </a:t>
                      </a:r>
                      <a:r>
                        <a:rPr lang="ru-RU" altLang="ru-RU" sz="1200"/>
                        <a:t>1  </a:t>
                      </a:r>
                    </a:p>
                    <a:p>
                      <a:pPr eaLnBrk="1" hangingPunct="1"/>
                      <a:r>
                        <a:rPr lang="en-US" altLang="ru-RU" sz="1200" b="1"/>
                        <a:t>G = </a:t>
                      </a:r>
                      <a:r>
                        <a:rPr lang="ru-RU" altLang="ru-RU" sz="1200" b="1"/>
                        <a:t>80 л</a:t>
                      </a:r>
                      <a:r>
                        <a:rPr lang="en-US" altLang="ru-RU" sz="1200" b="1"/>
                        <a:t> / </a:t>
                      </a:r>
                      <a:r>
                        <a:rPr lang="ru-RU" altLang="ru-RU" sz="1200" b="1"/>
                        <a:t>ч</a:t>
                      </a:r>
                      <a:endParaRPr lang="en-US" altLang="ru-RU" sz="1200" b="1"/>
                    </a:p>
                    <a:p>
                      <a:pPr eaLnBrk="1" hangingPunct="1"/>
                      <a:r>
                        <a:rPr lang="en-US" altLang="ru-RU" sz="1200" b="1">
                          <a:cs typeface="Times New Roman" pitchFamily="18" charset="0"/>
                        </a:rPr>
                        <a:t>Δ</a:t>
                      </a:r>
                      <a:r>
                        <a:rPr lang="en-US" altLang="ru-RU" sz="1200" b="1"/>
                        <a:t> P = 0.1 </a:t>
                      </a:r>
                      <a:r>
                        <a:rPr lang="ru-RU" altLang="ru-RU" sz="1200" b="1"/>
                        <a:t>бар</a:t>
                      </a:r>
                    </a:p>
                    <a:p>
                      <a:pPr eaLnBrk="1" hangingPunct="1"/>
                      <a:r>
                        <a:rPr lang="ru-RU" altLang="ru-RU" sz="1200" b="1"/>
                        <a:t>Настройка 5,5</a:t>
                      </a:r>
                      <a:endParaRPr lang="en-US" altLang="ru-RU" sz="1200" b="1"/>
                    </a:p>
                  </p:txBody>
                </p:sp>
              </p:grpSp>
              <p:sp>
                <p:nvSpPr>
                  <p:cNvPr id="1947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016"/>
                    <a:ext cx="336" cy="432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</p:grpSp>
        </p:grpSp>
      </p:grpSp>
      <p:sp>
        <p:nvSpPr>
          <p:cNvPr id="19461" name="Прямоугольник 44"/>
          <p:cNvSpPr>
            <a:spLocks noChangeArrowheads="1"/>
          </p:cNvSpPr>
          <p:nvPr/>
        </p:nvSpPr>
        <p:spPr bwMode="auto">
          <a:xfrm>
            <a:off x="3200400" y="2667000"/>
            <a:ext cx="2571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Снижение отопительной нагрузки на 5%.</a:t>
            </a:r>
          </a:p>
        </p:txBody>
      </p:sp>
      <p:sp>
        <p:nvSpPr>
          <p:cNvPr id="19462" name="TextBox 45"/>
          <p:cNvSpPr txBox="1">
            <a:spLocks noChangeArrowheads="1"/>
          </p:cNvSpPr>
          <p:nvPr/>
        </p:nvSpPr>
        <p:spPr bwMode="auto">
          <a:xfrm>
            <a:off x="2643188" y="6000750"/>
            <a:ext cx="257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2010- 2015г.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1046163"/>
          </a:xfrm>
        </p:spPr>
        <p:txBody>
          <a:bodyPr/>
          <a:lstStyle/>
          <a:p>
            <a:r>
              <a:rPr lang="en-US" altLang="ru-RU" sz="2000" smtClean="0">
                <a:cs typeface="Arial" charset="0"/>
              </a:rPr>
              <a:t>10. </a:t>
            </a:r>
            <a:r>
              <a:rPr lang="ru-RU" altLang="ru-RU" sz="2000" smtClean="0">
                <a:cs typeface="Arial" charset="0"/>
              </a:rPr>
              <a:t>Содействие заключению энергосервисных договоров и привлечению частных инвестиций в целях их реализации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072188" y="578643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2010- 2015г.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6643688" y="4214813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Снижение потребления энергоресурсов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1046163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cs typeface="Arial" pitchFamily="34" charset="0"/>
              </a:rPr>
              <a:t>11</a:t>
            </a:r>
            <a:r>
              <a:rPr lang="ru-RU" sz="2000" dirty="0" smtClean="0"/>
              <a:t>. Анализ договоров </a:t>
            </a:r>
            <a:r>
              <a:rPr lang="ru-RU" sz="2000" dirty="0" err="1" smtClean="0"/>
              <a:t>электро</a:t>
            </a:r>
            <a:r>
              <a:rPr lang="ru-RU" sz="2000" dirty="0" smtClean="0"/>
              <a:t>-, тепло-, </a:t>
            </a:r>
            <a:r>
              <a:rPr lang="ru-RU" sz="2000" dirty="0" err="1" smtClean="0"/>
              <a:t>газо</a:t>
            </a:r>
            <a:r>
              <a:rPr lang="ru-RU" sz="2000" dirty="0" smtClean="0"/>
              <a:t>- и водоснабжения на предмет выявления положений договоров, препятствующих реализации мер по повышению энергетической эффективности</a:t>
            </a:r>
            <a:endParaRPr lang="ru-RU" sz="2000" dirty="0" smtClean="0">
              <a:cs typeface="Arial" pitchFamily="34" charset="0"/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6072188" y="3857625"/>
            <a:ext cx="290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Снижение оплаты за энергоресурсы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6072188" y="578643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2010г.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1238"/>
            <a:ext cx="47291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046163"/>
          </a:xfrm>
        </p:spPr>
        <p:txBody>
          <a:bodyPr/>
          <a:lstStyle/>
          <a:p>
            <a:r>
              <a:rPr lang="en-US" altLang="ru-RU" sz="2000" smtClean="0">
                <a:cs typeface="Arial" charset="0"/>
              </a:rPr>
              <a:t>12. </a:t>
            </a:r>
            <a:r>
              <a:rPr lang="ru-RU" altLang="ru-RU" sz="2000" smtClean="0"/>
              <a:t>Организация обучения школьников основам энергосбережения и культуре энергопотребления в виде элементов (разделов) естественных дисциплин.</a:t>
            </a:r>
            <a:endParaRPr lang="ru-RU" altLang="ru-RU" sz="2000" smtClean="0">
              <a:cs typeface="Arial" charset="0"/>
            </a:endParaRP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6286500" y="4143375"/>
            <a:ext cx="2319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Культура энергосбережения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072188" y="578643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2010- 2015г.</a:t>
            </a:r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29860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243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1990725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7467600" cy="1757362"/>
          </a:xfrm>
        </p:spPr>
        <p:txBody>
          <a:bodyPr/>
          <a:lstStyle/>
          <a:p>
            <a:r>
              <a:rPr lang="en-US" altLang="ru-RU" sz="1600" smtClean="0"/>
              <a:t>1. </a:t>
            </a:r>
            <a:r>
              <a:rPr lang="ru-RU" altLang="ru-RU" sz="1600" smtClean="0"/>
              <a:t>Установка приборов учета энергоресурсов (электроэнергия, газ, тепло, горячая вода, холодная вода)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733800" y="5410200"/>
            <a:ext cx="18573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400" b="1" i="1"/>
              <a:t>Общая экономия 3,3% от объема оплаты энергоресурсов</a:t>
            </a:r>
          </a:p>
        </p:txBody>
      </p:sp>
      <p:pic>
        <p:nvPicPr>
          <p:cNvPr id="23580" name="Picture 7" descr="M-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032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951038"/>
            <a:ext cx="17795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6600"/>
            <a:ext cx="17430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2617788" y="2335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8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953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Заголовок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423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8242300" cy="1103313"/>
          </a:xfrm>
        </p:spPr>
      </p:pic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903288"/>
          </a:xfrm>
        </p:spPr>
        <p:txBody>
          <a:bodyPr/>
          <a:lstStyle/>
          <a:p>
            <a:pPr marL="419100" lvl="1" indent="-382588">
              <a:buSzPct val="80000"/>
              <a:buFont typeface="Wingdings 2" pitchFamily="18" charset="2"/>
              <a:buChar char=""/>
            </a:pPr>
            <a:r>
              <a:rPr lang="en-US" altLang="ru-RU" sz="1600" smtClean="0"/>
              <a:t>2.</a:t>
            </a:r>
            <a:r>
              <a:rPr lang="ru-RU" altLang="ru-RU" sz="1600" smtClean="0"/>
              <a:t>Проведение квалифицированного технического обслуживания и метрологического обеспечения узлов учета и регулирования энергоресурсов в учреждениях </a:t>
            </a:r>
          </a:p>
          <a:p>
            <a:endParaRPr lang="ru-RU" altLang="ru-RU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7146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8575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43063"/>
            <a:ext cx="257651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-158750"/>
            <a:ext cx="8242300" cy="896938"/>
          </a:xfrm>
        </p:spPr>
      </p:pic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42875" y="857250"/>
            <a:ext cx="8643938" cy="1785938"/>
          </a:xfrm>
        </p:spPr>
        <p:txBody>
          <a:bodyPr/>
          <a:lstStyle/>
          <a:p>
            <a:pPr marL="419100" algn="just"/>
            <a:r>
              <a:rPr lang="en-US" altLang="ru-RU" sz="1600" smtClean="0"/>
              <a:t>3. </a:t>
            </a:r>
            <a:r>
              <a:rPr lang="ru-RU" altLang="ru-RU" sz="1600" smtClean="0"/>
              <a:t>Ведение систематического мониторинга  показателей энергопотребления в учреждениях , внедрение систем дистанционного снятия показаний приборов учета используемых энергетических ресурсов, сбор и анализ информации об энергопотреблении организаций (зданий, строений, сооружений), автоматизация расчетов за потребляемые энергетические ресурсы.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21518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8242300" cy="931863"/>
          </a:xfrm>
        </p:spPr>
      </p:pic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229600" cy="1117600"/>
          </a:xfrm>
        </p:spPr>
        <p:txBody>
          <a:bodyPr/>
          <a:lstStyle/>
          <a:p>
            <a:r>
              <a:rPr lang="en-US" altLang="ru-RU" sz="1600" smtClean="0"/>
              <a:t>4.</a:t>
            </a:r>
            <a:r>
              <a:rPr lang="ru-RU" altLang="ru-RU" sz="1600" smtClean="0"/>
              <a:t>Реконструкция ЦТП и ИТП с применением энергоэффективного оборудования, систем автоматического регулирования потребления тепловой энергии, внедрение комплексонной обработки воды, переход с открытой на закрытую циркуляционную систему ГВС</a:t>
            </a:r>
          </a:p>
        </p:txBody>
      </p:sp>
      <p:sp>
        <p:nvSpPr>
          <p:cNvPr id="26630" name="Прямоугольник 20"/>
          <p:cNvSpPr>
            <a:spLocks noChangeArrowheads="1"/>
          </p:cNvSpPr>
          <p:nvPr/>
        </p:nvSpPr>
        <p:spPr bwMode="auto">
          <a:xfrm>
            <a:off x="152400" y="4648200"/>
            <a:ext cx="2428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ru-RU" altLang="ru-RU" sz="1200" i="1"/>
              <a:t>Экономия тепловой энергии за счет ликвидации «перетопов», введения пониженного температурного графика в ночное время, выходные дни и дни каникул (экономия 15-20% и до 40% потребляемых теплоты, или от  15-20 млн руб. в год)</a:t>
            </a:r>
          </a:p>
        </p:txBody>
      </p:sp>
      <p:sp>
        <p:nvSpPr>
          <p:cNvPr id="26631" name="Прямоугольник 21"/>
          <p:cNvSpPr>
            <a:spLocks noChangeArrowheads="1"/>
          </p:cNvSpPr>
          <p:nvPr/>
        </p:nvSpPr>
        <p:spPr bwMode="auto">
          <a:xfrm>
            <a:off x="228600" y="2438400"/>
            <a:ext cx="22860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ru-RU" altLang="ru-RU" sz="1400" b="1"/>
              <a:t>Эффект достигается  за счет приближения</a:t>
            </a:r>
            <a:r>
              <a:rPr lang="en-US" altLang="ru-RU" sz="1400" b="1"/>
              <a:t> </a:t>
            </a:r>
            <a:r>
              <a:rPr lang="ru-RU" altLang="ru-RU" sz="1400" b="1"/>
              <a:t>регулирования  к конечному потребителю и мотивации потребителей к экономии</a:t>
            </a:r>
            <a:endParaRPr lang="en-GB" altLang="ru-RU" sz="1400" b="1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939925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1722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21627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8242300" cy="1030288"/>
          </a:xfrm>
        </p:spPr>
      </p:pic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401050" cy="971550"/>
          </a:xfrm>
        </p:spPr>
        <p:txBody>
          <a:bodyPr/>
          <a:lstStyle/>
          <a:p>
            <a:pPr marL="419100"/>
            <a:r>
              <a:rPr lang="en-US" altLang="ru-RU" sz="1400" smtClean="0"/>
              <a:t>5.</a:t>
            </a:r>
            <a:r>
              <a:rPr lang="ru-RU" altLang="ru-RU" sz="1400" smtClean="0"/>
              <a:t>Тепловая изоляция трубопроводов и оборудования, разводящих трубопроводов отопления и горячего водоснабжения в зданиях, строениях, сооружениях современными теплоизоляционными материалами с длительным сроком службы, восстановление разрушенной тепловой изоляции</a:t>
            </a:r>
          </a:p>
        </p:txBody>
      </p: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304800" y="1981200"/>
            <a:ext cx="1285875" cy="3571875"/>
            <a:chOff x="214282" y="1571625"/>
            <a:chExt cx="1643093" cy="5000625"/>
          </a:xfrm>
        </p:grpSpPr>
        <p:grpSp>
          <p:nvGrpSpPr>
            <p:cNvPr id="27679" name="Группа 3"/>
            <p:cNvGrpSpPr>
              <a:grpSpLocks/>
            </p:cNvGrpSpPr>
            <p:nvPr/>
          </p:nvGrpSpPr>
          <p:grpSpPr bwMode="auto">
            <a:xfrm>
              <a:off x="214313" y="1571625"/>
              <a:ext cx="1643062" cy="5000625"/>
              <a:chOff x="214313" y="1571625"/>
              <a:chExt cx="1643062" cy="5000625"/>
            </a:xfrm>
          </p:grpSpPr>
          <p:pic>
            <p:nvPicPr>
              <p:cNvPr id="27681" name="Picture 2" descr="C:\Users\ELENA\Desktop\презентация16-04-2010_23-08-04\thermasmart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3" y="3929063"/>
                <a:ext cx="1638300" cy="128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2" name="Picture 4" descr="C:\Users\ELENA\Desktop\презентация16-04-2010_23-08-04\item_1704631019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3" y="1571625"/>
                <a:ext cx="1552575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3" name="Picture 5" descr="C:\Users\ELENA\Desktop\презентация16-04-2010_23-08-04\mineralnaja_vata.jpe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3" y="5143500"/>
                <a:ext cx="1643062" cy="142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80" name="Picture 3" descr="C:\Users\ELENA\Desktop\презентация16-04-2010_23-08-04\item_178067432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2786058"/>
              <a:ext cx="1643074" cy="122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7685" name="Group 37"/>
          <p:cNvGraphicFramePr>
            <a:graphicFrameLocks noGrp="1"/>
          </p:cNvGraphicFramePr>
          <p:nvPr/>
        </p:nvGraphicFramePr>
        <p:xfrm>
          <a:off x="1752600" y="4114800"/>
          <a:ext cx="2957513" cy="2616200"/>
        </p:xfrm>
        <a:graphic>
          <a:graphicData uri="http://schemas.openxmlformats.org/drawingml/2006/table">
            <a:tbl>
              <a:tblPr/>
              <a:tblGrid>
                <a:gridCol w="1739900"/>
                <a:gridCol w="1217613"/>
              </a:tblGrid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Стоимость руб. погонный метр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Пенополиуретановая теплоизоляция труб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790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Полиэтиленовая изоляция стальных труб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1860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Внутренняя цементно-песчаная изоляция стальных труб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5750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Изоляция </a:t>
                      </a: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Thermaflex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Минеральная вата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</a:tbl>
          </a:graphicData>
        </a:graphic>
      </p:graphicFrame>
      <p:sp>
        <p:nvSpPr>
          <p:cNvPr id="27676" name="Прямоугольник 10"/>
          <p:cNvSpPr>
            <a:spLocks noChangeArrowheads="1"/>
          </p:cNvSpPr>
          <p:nvPr/>
        </p:nvSpPr>
        <p:spPr bwMode="auto">
          <a:xfrm>
            <a:off x="4572000" y="5929313"/>
            <a:ext cx="457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400" b="1" i="1"/>
              <a:t>Снижение потерь тепловой энергии на отопление, экономия средств на оплату тепловой энергии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6400" y="2057400"/>
            <a:ext cx="2981325" cy="3108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Century Gothic" pitchFamily="34" charset="0"/>
              </a:rPr>
              <a:t>Необходима:</a:t>
            </a:r>
          </a:p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Century Gothic" pitchFamily="34" charset="0"/>
              </a:rPr>
              <a:t>—для сокращения потерь тепла;</a:t>
            </a:r>
          </a:p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Century Gothic" pitchFamily="34" charset="0"/>
              </a:rPr>
              <a:t>— для обеспечения заданной температуры на поверхности изоляции;</a:t>
            </a:r>
          </a:p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Century Gothic" pitchFamily="34" charset="0"/>
              </a:rPr>
              <a:t>— для предотвращения замерзания содержащейся в них жидкости;</a:t>
            </a:r>
          </a:p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Century Gothic" pitchFamily="34" charset="0"/>
              </a:rPr>
              <a:t>— для предотвращения конденсации влаги на поверхности изоляции;</a:t>
            </a:r>
          </a:p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Century Gothic" pitchFamily="34" charset="0"/>
              </a:rPr>
              <a:t>— теплоизоляция водяных тепловых сетей двухтрубной подземной канальной прокладки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34963"/>
            <a:ext cx="7881937" cy="1530350"/>
          </a:xfrm>
        </p:spPr>
      </p:pic>
      <p:grpSp>
        <p:nvGrpSpPr>
          <p:cNvPr id="11267" name="Rectangle 1"/>
          <p:cNvGrpSpPr>
            <a:grpSpLocks/>
          </p:cNvGrpSpPr>
          <p:nvPr/>
        </p:nvGrpSpPr>
        <p:grpSpPr bwMode="auto">
          <a:xfrm>
            <a:off x="835025" y="4529138"/>
            <a:ext cx="7089775" cy="804862"/>
            <a:chOff x="526" y="2853"/>
            <a:chExt cx="4466" cy="507"/>
          </a:xfrm>
        </p:grpSpPr>
        <p:pic>
          <p:nvPicPr>
            <p:cNvPr id="10243" name="Rectangl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2853"/>
              <a:ext cx="4466" cy="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585" y="2959"/>
              <a:ext cx="436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2524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>
                  <a:solidFill>
                    <a:srgbClr val="000000"/>
                  </a:solidFill>
                  <a:latin typeface="Century Gothic" pitchFamily="34" charset="0"/>
                  <a:cs typeface="Times New Roman" pitchFamily="18" charset="0"/>
                </a:rPr>
                <a:t>Технические мероприятия</a:t>
              </a:r>
              <a:endParaRPr lang="ru-RU" altLang="ru-RU" sz="32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268" name="Прямоугольник 6"/>
          <p:cNvGrpSpPr>
            <a:grpSpLocks/>
          </p:cNvGrpSpPr>
          <p:nvPr/>
        </p:nvGrpSpPr>
        <p:grpSpPr bwMode="auto">
          <a:xfrm>
            <a:off x="835025" y="2328863"/>
            <a:ext cx="7016750" cy="1304925"/>
            <a:chOff x="526" y="1467"/>
            <a:chExt cx="4420" cy="822"/>
          </a:xfrm>
        </p:grpSpPr>
        <p:pic>
          <p:nvPicPr>
            <p:cNvPr id="10246" name="Прямоугольник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1467"/>
              <a:ext cx="4420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585" y="1575"/>
              <a:ext cx="432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>
                  <a:solidFill>
                    <a:srgbClr val="000000"/>
                  </a:solidFill>
                  <a:latin typeface="Century Gothic" pitchFamily="34" charset="0"/>
                </a:rPr>
                <a:t>Организационно-аналитические мероприятия</a:t>
              </a:r>
              <a:endParaRPr lang="ru-RU" altLang="ru-RU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58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5410200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04800"/>
            <a:ext cx="8242300" cy="1408113"/>
          </a:xfrm>
        </p:spPr>
      </p:pic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1189037"/>
          </a:xfrm>
        </p:spPr>
        <p:txBody>
          <a:bodyPr/>
          <a:lstStyle/>
          <a:p>
            <a:r>
              <a:rPr lang="en-US" altLang="ru-RU" sz="1600" smtClean="0"/>
              <a:t>6.</a:t>
            </a:r>
            <a:r>
              <a:rPr lang="ru-RU" altLang="ru-RU" sz="1600" smtClean="0"/>
              <a:t>Оснащение отопительной системы приборами гидравлической регулировки, автоматической/ручной балансировки распределительных систем отопления и стояков (в среднем 125 тыс. руб. на объект площадью 3500 м</a:t>
            </a:r>
            <a:r>
              <a:rPr lang="ru-RU" altLang="ru-RU" sz="1600" baseline="30000" smtClean="0"/>
              <a:t>2</a:t>
            </a:r>
            <a:r>
              <a:rPr lang="ru-RU" altLang="ru-RU" sz="1600" smtClean="0"/>
              <a:t>) .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1927225" y="1884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1927225" y="497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70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411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708" name="Group 36"/>
          <p:cNvGrpSpPr>
            <a:grpSpLocks/>
          </p:cNvGrpSpPr>
          <p:nvPr/>
        </p:nvGrpSpPr>
        <p:grpSpPr bwMode="auto">
          <a:xfrm>
            <a:off x="2438400" y="4572000"/>
            <a:ext cx="3309938" cy="1198563"/>
            <a:chOff x="2832" y="1008"/>
            <a:chExt cx="4286" cy="2223"/>
          </a:xfrm>
        </p:grpSpPr>
        <p:sp>
          <p:nvSpPr>
            <p:cNvPr id="28709" name="Text Box 37"/>
            <p:cNvSpPr txBox="1">
              <a:spLocks noChangeArrowheads="1"/>
            </p:cNvSpPr>
            <p:nvPr/>
          </p:nvSpPr>
          <p:spPr bwMode="auto">
            <a:xfrm>
              <a:off x="4135" y="2383"/>
              <a:ext cx="2983" cy="84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200" b="1">
                  <a:solidFill>
                    <a:schemeClr val="bg1"/>
                  </a:solidFill>
                </a:rPr>
                <a:t>Избыток теплопоступлений</a:t>
              </a:r>
            </a:p>
            <a:p>
              <a:r>
                <a:rPr lang="ru-RU" altLang="ru-RU" sz="1200" b="1">
                  <a:solidFill>
                    <a:schemeClr val="bg1"/>
                  </a:solidFill>
                </a:rPr>
                <a:t>(открытые форточки)</a:t>
              </a:r>
              <a:endParaRPr lang="en-GB" altLang="ru-RU" sz="1200" b="1">
                <a:solidFill>
                  <a:schemeClr val="bg1"/>
                </a:solidFill>
              </a:endParaRPr>
            </a:p>
          </p:txBody>
        </p:sp>
        <p:sp>
          <p:nvSpPr>
            <p:cNvPr id="28710" name="Oval 38"/>
            <p:cNvSpPr>
              <a:spLocks noChangeArrowheads="1"/>
            </p:cNvSpPr>
            <p:nvPr/>
          </p:nvSpPr>
          <p:spPr bwMode="auto">
            <a:xfrm>
              <a:off x="2832" y="1008"/>
              <a:ext cx="2640" cy="960"/>
            </a:xfrm>
            <a:prstGeom prst="ellips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1" name="Line 39"/>
            <p:cNvSpPr>
              <a:spLocks noChangeShapeType="1"/>
            </p:cNvSpPr>
            <p:nvPr/>
          </p:nvSpPr>
          <p:spPr bwMode="auto">
            <a:xfrm flipH="1">
              <a:off x="4193" y="1776"/>
              <a:ext cx="223" cy="621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13" name="Oval 41"/>
          <p:cNvSpPr>
            <a:spLocks noChangeArrowheads="1"/>
          </p:cNvSpPr>
          <p:nvPr/>
        </p:nvSpPr>
        <p:spPr bwMode="auto">
          <a:xfrm>
            <a:off x="1219200" y="5257800"/>
            <a:ext cx="1482725" cy="1116013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1447800" y="6019800"/>
            <a:ext cx="2520950" cy="274638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chemeClr val="bg1"/>
                </a:solidFill>
              </a:rPr>
              <a:t>Недостаток теплопоступлений</a:t>
            </a:r>
            <a:endParaRPr lang="en-GB" altLang="ru-RU" sz="1200" b="1">
              <a:solidFill>
                <a:schemeClr val="bg1"/>
              </a:solidFill>
            </a:endParaRPr>
          </a:p>
        </p:txBody>
      </p:sp>
      <p:pic>
        <p:nvPicPr>
          <p:cNvPr id="2870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286000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228600" y="2438400"/>
            <a:ext cx="2514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1400" b="1">
                <a:solidFill>
                  <a:srgbClr val="FFFF66"/>
                </a:solidFill>
                <a:latin typeface="Tahoma" pitchFamily="34" charset="0"/>
                <a:cs typeface="Tahoma" pitchFamily="34" charset="0"/>
              </a:rPr>
              <a:t>Разбалансированная</a:t>
            </a:r>
          </a:p>
          <a:p>
            <a:pPr eaLnBrk="0" hangingPunct="0"/>
            <a:r>
              <a:rPr lang="ru-RU" altLang="ru-RU" sz="1400" b="1">
                <a:solidFill>
                  <a:srgbClr val="FFFF66"/>
                </a:solidFill>
                <a:latin typeface="Tahoma" pitchFamily="34" charset="0"/>
                <a:cs typeface="Tahoma" pitchFamily="34" charset="0"/>
              </a:rPr>
              <a:t>Система</a:t>
            </a:r>
          </a:p>
          <a:p>
            <a:pPr eaLnBrk="0" hangingPunct="0"/>
            <a:r>
              <a:rPr lang="ru-RU" altLang="ru-RU" sz="1400" b="1">
                <a:solidFill>
                  <a:srgbClr val="FFFF66"/>
                </a:solidFill>
                <a:latin typeface="Tahoma" pitchFamily="34" charset="0"/>
                <a:cs typeface="Tahoma" pitchFamily="34" charset="0"/>
              </a:rPr>
              <a:t>отопления</a:t>
            </a:r>
            <a:r>
              <a:rPr lang="ru-RU" altLang="ru-RU" sz="700"/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04800"/>
            <a:ext cx="8242300" cy="1408113"/>
          </a:xfrm>
        </p:spPr>
      </p:pic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58188" cy="2000250"/>
          </a:xfrm>
        </p:spPr>
        <p:txBody>
          <a:bodyPr/>
          <a:lstStyle/>
          <a:p>
            <a:pPr marL="419100"/>
            <a:r>
              <a:rPr lang="en-US" altLang="ru-RU" sz="1600" smtClean="0"/>
              <a:t>7.</a:t>
            </a:r>
            <a:r>
              <a:rPr lang="ru-RU" altLang="ru-RU" sz="1600" smtClean="0"/>
              <a:t> Оценка наростов и зарастания труб отопления и ГВС и отопительных приборов, гидрохимическая промывка систем отопления, электрогидроимпульсная прочистка внутридомовых систем горячего и холодного водоснабжения и отопительных радиаторов, гидрохимическая промывка и электрогидроимпульсная прочистка водоводяных подогревателей. Замена отопительных стояков со сроком службы свыше 10-15 лет, имеющих наросты и зарастания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286375"/>
            <a:ext cx="12382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3071813"/>
            <a:ext cx="38306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48434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28600"/>
            <a:ext cx="8242300" cy="1414463"/>
          </a:xfrm>
        </p:spPr>
      </p:pic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903287"/>
          </a:xfrm>
        </p:spPr>
        <p:txBody>
          <a:bodyPr/>
          <a:lstStyle/>
          <a:p>
            <a:r>
              <a:rPr lang="en-US" altLang="ru-RU" sz="1600" smtClean="0"/>
              <a:t>8.</a:t>
            </a:r>
            <a:r>
              <a:rPr lang="ru-RU" altLang="ru-RU" sz="1600" smtClean="0"/>
              <a:t>Установка радиаторных регуляторов (термостатов) для индивидуального регулирования отопительной мощности в помещениях (150 т.р. на объект)</a:t>
            </a:r>
          </a:p>
        </p:txBody>
      </p:sp>
      <p:pic>
        <p:nvPicPr>
          <p:cNvPr id="30724" name="Picture 5" descr="RTD 3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214563"/>
            <a:ext cx="1717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7072313" y="4643438"/>
            <a:ext cx="2071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400" b="1" i="1"/>
              <a:t>Экономия тепловой энергии за счет локального регулирования температуры до 5-10% от общего потребления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71938" y="5286375"/>
          <a:ext cx="314325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25"/>
                <a:gridCol w="1571625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 </a:t>
                      </a:r>
                      <a:endParaRPr lang="ru-RU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Окупаемость</a:t>
                      </a:r>
                      <a:endParaRPr lang="ru-RU" sz="1400" dirty="0"/>
                    </a:p>
                  </a:txBody>
                  <a:tcPr marL="91439" marR="9143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880 руб./шт.</a:t>
                      </a:r>
                      <a:endParaRPr lang="ru-RU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</a:t>
                      </a:r>
                      <a:r>
                        <a:rPr lang="ru-RU" sz="1400" baseline="0" dirty="0" smtClean="0"/>
                        <a:t>года</a:t>
                      </a:r>
                      <a:endParaRPr lang="ru-RU" sz="1400" dirty="0"/>
                    </a:p>
                  </a:txBody>
                  <a:tcPr marL="91439" marR="91439"/>
                </a:tc>
              </a:tr>
            </a:tbl>
          </a:graphicData>
        </a:graphic>
      </p:graphicFrame>
      <p:grpSp>
        <p:nvGrpSpPr>
          <p:cNvPr id="30740" name="Group 6"/>
          <p:cNvGrpSpPr>
            <a:grpSpLocks/>
          </p:cNvGrpSpPr>
          <p:nvPr/>
        </p:nvGrpSpPr>
        <p:grpSpPr bwMode="auto">
          <a:xfrm>
            <a:off x="304800" y="2895600"/>
            <a:ext cx="7373938" cy="3776663"/>
            <a:chOff x="334" y="1633"/>
            <a:chExt cx="4754" cy="2335"/>
          </a:xfrm>
        </p:grpSpPr>
        <p:grpSp>
          <p:nvGrpSpPr>
            <p:cNvPr id="30746" name="Group 7"/>
            <p:cNvGrpSpPr>
              <a:grpSpLocks/>
            </p:cNvGrpSpPr>
            <p:nvPr/>
          </p:nvGrpSpPr>
          <p:grpSpPr bwMode="auto">
            <a:xfrm>
              <a:off x="334" y="1633"/>
              <a:ext cx="2403" cy="1874"/>
              <a:chOff x="2114" y="1224"/>
              <a:chExt cx="3261" cy="2694"/>
            </a:xfrm>
          </p:grpSpPr>
          <p:pic>
            <p:nvPicPr>
              <p:cNvPr id="30748" name="Picture 8" descr="radiator mistak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"/>
              <a:stretch>
                <a:fillRect/>
              </a:stretch>
            </p:blipFill>
            <p:spPr bwMode="auto">
              <a:xfrm>
                <a:off x="2615" y="1224"/>
                <a:ext cx="63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9" name="Picture 9" descr="radiator mistak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"/>
              <a:stretch>
                <a:fillRect/>
              </a:stretch>
            </p:blipFill>
            <p:spPr bwMode="auto">
              <a:xfrm>
                <a:off x="2615" y="2046"/>
                <a:ext cx="63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0" name="Picture 10" descr="radiator mistak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"/>
              <a:stretch>
                <a:fillRect/>
              </a:stretch>
            </p:blipFill>
            <p:spPr bwMode="auto">
              <a:xfrm>
                <a:off x="2615" y="2868"/>
                <a:ext cx="63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1" name="Picture 11" descr="radiator mistak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"/>
              <a:stretch>
                <a:fillRect/>
              </a:stretch>
            </p:blipFill>
            <p:spPr bwMode="auto">
              <a:xfrm>
                <a:off x="3664" y="1224"/>
                <a:ext cx="63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2" name="Picture 12" descr="radiator mistak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"/>
              <a:stretch>
                <a:fillRect/>
              </a:stretch>
            </p:blipFill>
            <p:spPr bwMode="auto">
              <a:xfrm>
                <a:off x="3664" y="2046"/>
                <a:ext cx="63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3" name="Picture 13" descr="radiator mistak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"/>
              <a:stretch>
                <a:fillRect/>
              </a:stretch>
            </p:blipFill>
            <p:spPr bwMode="auto">
              <a:xfrm>
                <a:off x="3664" y="2868"/>
                <a:ext cx="63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4" name="Picture 14" descr="radiator mistak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"/>
              <a:stretch>
                <a:fillRect/>
              </a:stretch>
            </p:blipFill>
            <p:spPr bwMode="auto">
              <a:xfrm>
                <a:off x="4741" y="1224"/>
                <a:ext cx="63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5" name="Picture 15" descr="radiator mistak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"/>
              <a:stretch>
                <a:fillRect/>
              </a:stretch>
            </p:blipFill>
            <p:spPr bwMode="auto">
              <a:xfrm>
                <a:off x="4741" y="2046"/>
                <a:ext cx="63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6" name="Picture 16" descr="radiator mistak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"/>
              <a:stretch>
                <a:fillRect/>
              </a:stretch>
            </p:blipFill>
            <p:spPr bwMode="auto">
              <a:xfrm>
                <a:off x="4741" y="2868"/>
                <a:ext cx="63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57" name="Line 17"/>
              <p:cNvSpPr>
                <a:spLocks noChangeShapeType="1"/>
              </p:cNvSpPr>
              <p:nvPr/>
            </p:nvSpPr>
            <p:spPr bwMode="auto">
              <a:xfrm>
                <a:off x="2115" y="3577"/>
                <a:ext cx="2409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8" name="Line 18"/>
              <p:cNvSpPr>
                <a:spLocks noChangeShapeType="1"/>
              </p:cNvSpPr>
              <p:nvPr/>
            </p:nvSpPr>
            <p:spPr bwMode="auto">
              <a:xfrm flipV="1">
                <a:off x="2398" y="1395"/>
                <a:ext cx="0" cy="2182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9" name="Line 19"/>
              <p:cNvSpPr>
                <a:spLocks noChangeShapeType="1"/>
              </p:cNvSpPr>
              <p:nvPr/>
            </p:nvSpPr>
            <p:spPr bwMode="auto">
              <a:xfrm>
                <a:off x="2398" y="1395"/>
                <a:ext cx="227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0" name="Line 20"/>
              <p:cNvSpPr>
                <a:spLocks noChangeShapeType="1"/>
              </p:cNvSpPr>
              <p:nvPr/>
            </p:nvSpPr>
            <p:spPr bwMode="auto">
              <a:xfrm>
                <a:off x="2398" y="2188"/>
                <a:ext cx="227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1" name="Line 21"/>
              <p:cNvSpPr>
                <a:spLocks noChangeShapeType="1"/>
              </p:cNvSpPr>
              <p:nvPr/>
            </p:nvSpPr>
            <p:spPr bwMode="auto">
              <a:xfrm>
                <a:off x="2398" y="3039"/>
                <a:ext cx="227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2" name="Line 22"/>
              <p:cNvSpPr>
                <a:spLocks noChangeShapeType="1"/>
              </p:cNvSpPr>
              <p:nvPr/>
            </p:nvSpPr>
            <p:spPr bwMode="auto">
              <a:xfrm flipV="1">
                <a:off x="3447" y="1395"/>
                <a:ext cx="0" cy="2182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3" name="Line 23"/>
              <p:cNvSpPr>
                <a:spLocks noChangeShapeType="1"/>
              </p:cNvSpPr>
              <p:nvPr/>
            </p:nvSpPr>
            <p:spPr bwMode="auto">
              <a:xfrm>
                <a:off x="3447" y="1395"/>
                <a:ext cx="227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4" name="Line 24"/>
              <p:cNvSpPr>
                <a:spLocks noChangeShapeType="1"/>
              </p:cNvSpPr>
              <p:nvPr/>
            </p:nvSpPr>
            <p:spPr bwMode="auto">
              <a:xfrm>
                <a:off x="3447" y="2188"/>
                <a:ext cx="227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5" name="Line 25"/>
              <p:cNvSpPr>
                <a:spLocks noChangeShapeType="1"/>
              </p:cNvSpPr>
              <p:nvPr/>
            </p:nvSpPr>
            <p:spPr bwMode="auto">
              <a:xfrm>
                <a:off x="3447" y="3039"/>
                <a:ext cx="227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6" name="Line 26"/>
              <p:cNvSpPr>
                <a:spLocks noChangeShapeType="1"/>
              </p:cNvSpPr>
              <p:nvPr/>
            </p:nvSpPr>
            <p:spPr bwMode="auto">
              <a:xfrm flipV="1">
                <a:off x="4524" y="1395"/>
                <a:ext cx="0" cy="2182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7" name="Line 27"/>
              <p:cNvSpPr>
                <a:spLocks noChangeShapeType="1"/>
              </p:cNvSpPr>
              <p:nvPr/>
            </p:nvSpPr>
            <p:spPr bwMode="auto">
              <a:xfrm>
                <a:off x="4524" y="1395"/>
                <a:ext cx="227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8" name="Line 28"/>
              <p:cNvSpPr>
                <a:spLocks noChangeShapeType="1"/>
              </p:cNvSpPr>
              <p:nvPr/>
            </p:nvSpPr>
            <p:spPr bwMode="auto">
              <a:xfrm>
                <a:off x="4524" y="2188"/>
                <a:ext cx="227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9" name="Line 29"/>
              <p:cNvSpPr>
                <a:spLocks noChangeShapeType="1"/>
              </p:cNvSpPr>
              <p:nvPr/>
            </p:nvSpPr>
            <p:spPr bwMode="auto">
              <a:xfrm>
                <a:off x="4524" y="3039"/>
                <a:ext cx="227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0" name="Line 30"/>
              <p:cNvSpPr>
                <a:spLocks noChangeShapeType="1"/>
              </p:cNvSpPr>
              <p:nvPr/>
            </p:nvSpPr>
            <p:spPr bwMode="auto">
              <a:xfrm>
                <a:off x="2115" y="3776"/>
                <a:ext cx="3260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1" name="Line 31"/>
              <p:cNvSpPr>
                <a:spLocks noChangeShapeType="1"/>
              </p:cNvSpPr>
              <p:nvPr/>
            </p:nvSpPr>
            <p:spPr bwMode="auto">
              <a:xfrm flipV="1">
                <a:off x="5375" y="1593"/>
                <a:ext cx="0" cy="2183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2" name="Line 32"/>
              <p:cNvSpPr>
                <a:spLocks noChangeShapeType="1"/>
              </p:cNvSpPr>
              <p:nvPr/>
            </p:nvSpPr>
            <p:spPr bwMode="auto">
              <a:xfrm flipH="1">
                <a:off x="5290" y="1593"/>
                <a:ext cx="85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3" name="Line 33"/>
              <p:cNvSpPr>
                <a:spLocks noChangeShapeType="1"/>
              </p:cNvSpPr>
              <p:nvPr/>
            </p:nvSpPr>
            <p:spPr bwMode="auto">
              <a:xfrm flipH="1">
                <a:off x="5290" y="2415"/>
                <a:ext cx="85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4" name="Line 34"/>
              <p:cNvSpPr>
                <a:spLocks noChangeShapeType="1"/>
              </p:cNvSpPr>
              <p:nvPr/>
            </p:nvSpPr>
            <p:spPr bwMode="auto">
              <a:xfrm flipH="1">
                <a:off x="5290" y="3237"/>
                <a:ext cx="85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5" name="Line 35"/>
              <p:cNvSpPr>
                <a:spLocks noChangeShapeType="1"/>
              </p:cNvSpPr>
              <p:nvPr/>
            </p:nvSpPr>
            <p:spPr bwMode="auto">
              <a:xfrm flipV="1">
                <a:off x="4297" y="1593"/>
                <a:ext cx="0" cy="1956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6" name="Line 36"/>
              <p:cNvSpPr>
                <a:spLocks noChangeShapeType="1"/>
              </p:cNvSpPr>
              <p:nvPr/>
            </p:nvSpPr>
            <p:spPr bwMode="auto">
              <a:xfrm flipH="1">
                <a:off x="4213" y="1593"/>
                <a:ext cx="84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7" name="Line 37"/>
              <p:cNvSpPr>
                <a:spLocks noChangeShapeType="1"/>
              </p:cNvSpPr>
              <p:nvPr/>
            </p:nvSpPr>
            <p:spPr bwMode="auto">
              <a:xfrm flipH="1">
                <a:off x="4213" y="2415"/>
                <a:ext cx="84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8" name="Line 38"/>
              <p:cNvSpPr>
                <a:spLocks noChangeShapeType="1"/>
              </p:cNvSpPr>
              <p:nvPr/>
            </p:nvSpPr>
            <p:spPr bwMode="auto">
              <a:xfrm flipH="1">
                <a:off x="4213" y="3237"/>
                <a:ext cx="84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9" name="Line 39"/>
              <p:cNvSpPr>
                <a:spLocks noChangeShapeType="1"/>
              </p:cNvSpPr>
              <p:nvPr/>
            </p:nvSpPr>
            <p:spPr bwMode="auto">
              <a:xfrm flipH="1" flipV="1">
                <a:off x="3248" y="1593"/>
                <a:ext cx="1" cy="1956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0" name="Line 40"/>
              <p:cNvSpPr>
                <a:spLocks noChangeShapeType="1"/>
              </p:cNvSpPr>
              <p:nvPr/>
            </p:nvSpPr>
            <p:spPr bwMode="auto">
              <a:xfrm flipH="1">
                <a:off x="3163" y="1593"/>
                <a:ext cx="86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1" name="Line 41"/>
              <p:cNvSpPr>
                <a:spLocks noChangeShapeType="1"/>
              </p:cNvSpPr>
              <p:nvPr/>
            </p:nvSpPr>
            <p:spPr bwMode="auto">
              <a:xfrm flipH="1">
                <a:off x="3163" y="2415"/>
                <a:ext cx="86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2" name="Line 42"/>
              <p:cNvSpPr>
                <a:spLocks noChangeShapeType="1"/>
              </p:cNvSpPr>
              <p:nvPr/>
            </p:nvSpPr>
            <p:spPr bwMode="auto">
              <a:xfrm flipH="1">
                <a:off x="3163" y="3237"/>
                <a:ext cx="86" cy="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3" name="Line 43"/>
              <p:cNvSpPr>
                <a:spLocks noChangeShapeType="1"/>
              </p:cNvSpPr>
              <p:nvPr/>
            </p:nvSpPr>
            <p:spPr bwMode="auto">
              <a:xfrm flipV="1">
                <a:off x="3249" y="3606"/>
                <a:ext cx="0" cy="17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4" name="Line 44"/>
              <p:cNvSpPr>
                <a:spLocks noChangeShapeType="1"/>
              </p:cNvSpPr>
              <p:nvPr/>
            </p:nvSpPr>
            <p:spPr bwMode="auto">
              <a:xfrm flipV="1">
                <a:off x="4297" y="3606"/>
                <a:ext cx="0" cy="170"/>
              </a:xfrm>
              <a:prstGeom prst="line">
                <a:avLst/>
              </a:prstGeom>
              <a:noFill/>
              <a:ln w="508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5" name="AutoShape 45"/>
              <p:cNvSpPr>
                <a:spLocks noChangeArrowheads="1"/>
              </p:cNvSpPr>
              <p:nvPr/>
            </p:nvSpPr>
            <p:spPr bwMode="auto">
              <a:xfrm rot="5400000">
                <a:off x="2171" y="3407"/>
                <a:ext cx="85" cy="199"/>
              </a:xfrm>
              <a:prstGeom prst="upArrow">
                <a:avLst>
                  <a:gd name="adj1" fmla="val 49296"/>
                  <a:gd name="adj2" fmla="val 117807"/>
                </a:avLst>
              </a:prstGeom>
              <a:solidFill>
                <a:srgbClr val="FF00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786" name="AutoShape 46"/>
              <p:cNvSpPr>
                <a:spLocks noChangeArrowheads="1"/>
              </p:cNvSpPr>
              <p:nvPr/>
            </p:nvSpPr>
            <p:spPr bwMode="auto">
              <a:xfrm rot="-5400000">
                <a:off x="2171" y="3747"/>
                <a:ext cx="85" cy="199"/>
              </a:xfrm>
              <a:prstGeom prst="upArrow">
                <a:avLst>
                  <a:gd name="adj1" fmla="val 49296"/>
                  <a:gd name="adj2" fmla="val 117807"/>
                </a:avLst>
              </a:prstGeom>
              <a:solidFill>
                <a:srgbClr val="0000FF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787" name="AutoShape 47"/>
              <p:cNvSpPr>
                <a:spLocks noChangeArrowheads="1"/>
              </p:cNvSpPr>
              <p:nvPr/>
            </p:nvSpPr>
            <p:spPr bwMode="auto">
              <a:xfrm rot="5400000">
                <a:off x="2937" y="3407"/>
                <a:ext cx="85" cy="199"/>
              </a:xfrm>
              <a:prstGeom prst="upArrow">
                <a:avLst>
                  <a:gd name="adj1" fmla="val 49296"/>
                  <a:gd name="adj2" fmla="val 117807"/>
                </a:avLst>
              </a:prstGeom>
              <a:solidFill>
                <a:srgbClr val="FF00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788" name="AutoShape 48"/>
              <p:cNvSpPr>
                <a:spLocks noChangeArrowheads="1"/>
              </p:cNvSpPr>
              <p:nvPr/>
            </p:nvSpPr>
            <p:spPr bwMode="auto">
              <a:xfrm rot="5400000">
                <a:off x="3986" y="3407"/>
                <a:ext cx="85" cy="199"/>
              </a:xfrm>
              <a:prstGeom prst="upArrow">
                <a:avLst>
                  <a:gd name="adj1" fmla="val 49296"/>
                  <a:gd name="adj2" fmla="val 117807"/>
                </a:avLst>
              </a:prstGeom>
              <a:solidFill>
                <a:srgbClr val="FF00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789" name="AutoShape 49"/>
              <p:cNvSpPr>
                <a:spLocks noChangeArrowheads="1"/>
              </p:cNvSpPr>
              <p:nvPr/>
            </p:nvSpPr>
            <p:spPr bwMode="auto">
              <a:xfrm rot="-5400000">
                <a:off x="3589" y="3776"/>
                <a:ext cx="85" cy="199"/>
              </a:xfrm>
              <a:prstGeom prst="upArrow">
                <a:avLst>
                  <a:gd name="adj1" fmla="val 49296"/>
                  <a:gd name="adj2" fmla="val 117807"/>
                </a:avLst>
              </a:prstGeom>
              <a:solidFill>
                <a:srgbClr val="0000FF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790" name="AutoShape 50"/>
              <p:cNvSpPr>
                <a:spLocks noChangeArrowheads="1"/>
              </p:cNvSpPr>
              <p:nvPr/>
            </p:nvSpPr>
            <p:spPr bwMode="auto">
              <a:xfrm rot="-5400000">
                <a:off x="4950" y="3776"/>
                <a:ext cx="85" cy="199"/>
              </a:xfrm>
              <a:prstGeom prst="upArrow">
                <a:avLst>
                  <a:gd name="adj1" fmla="val 49296"/>
                  <a:gd name="adj2" fmla="val 117807"/>
                </a:avLst>
              </a:prstGeom>
              <a:solidFill>
                <a:srgbClr val="0000FF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30791" name="Group 51"/>
              <p:cNvGrpSpPr>
                <a:grpSpLocks/>
              </p:cNvGrpSpPr>
              <p:nvPr/>
            </p:nvGrpSpPr>
            <p:grpSpPr bwMode="auto">
              <a:xfrm>
                <a:off x="2455" y="1353"/>
                <a:ext cx="86" cy="85"/>
                <a:chOff x="2455" y="1353"/>
                <a:chExt cx="86" cy="85"/>
              </a:xfrm>
            </p:grpSpPr>
            <p:sp>
              <p:nvSpPr>
                <p:cNvPr id="30816" name="Oval 52"/>
                <p:cNvSpPr>
                  <a:spLocks noChangeArrowheads="1"/>
                </p:cNvSpPr>
                <p:nvPr/>
              </p:nvSpPr>
              <p:spPr bwMode="auto">
                <a:xfrm>
                  <a:off x="2455" y="1353"/>
                  <a:ext cx="86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0817" name="AutoShape 53"/>
                <p:cNvSpPr>
                  <a:spLocks noChangeArrowheads="1"/>
                </p:cNvSpPr>
                <p:nvPr/>
              </p:nvSpPr>
              <p:spPr bwMode="auto">
                <a:xfrm>
                  <a:off x="2465" y="1353"/>
                  <a:ext cx="70" cy="64"/>
                </a:xfrm>
                <a:prstGeom prst="triangle">
                  <a:avLst>
                    <a:gd name="adj" fmla="val 5044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0792" name="Group 54"/>
              <p:cNvGrpSpPr>
                <a:grpSpLocks/>
              </p:cNvGrpSpPr>
              <p:nvPr/>
            </p:nvGrpSpPr>
            <p:grpSpPr bwMode="auto">
              <a:xfrm>
                <a:off x="2455" y="2145"/>
                <a:ext cx="86" cy="85"/>
                <a:chOff x="2455" y="1353"/>
                <a:chExt cx="86" cy="85"/>
              </a:xfrm>
            </p:grpSpPr>
            <p:sp>
              <p:nvSpPr>
                <p:cNvPr id="30814" name="Oval 55"/>
                <p:cNvSpPr>
                  <a:spLocks noChangeArrowheads="1"/>
                </p:cNvSpPr>
                <p:nvPr/>
              </p:nvSpPr>
              <p:spPr bwMode="auto">
                <a:xfrm>
                  <a:off x="2455" y="1353"/>
                  <a:ext cx="86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0815" name="AutoShape 56"/>
                <p:cNvSpPr>
                  <a:spLocks noChangeArrowheads="1"/>
                </p:cNvSpPr>
                <p:nvPr/>
              </p:nvSpPr>
              <p:spPr bwMode="auto">
                <a:xfrm>
                  <a:off x="2465" y="1353"/>
                  <a:ext cx="70" cy="64"/>
                </a:xfrm>
                <a:prstGeom prst="triangle">
                  <a:avLst>
                    <a:gd name="adj" fmla="val 5044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0793" name="Group 57"/>
              <p:cNvGrpSpPr>
                <a:grpSpLocks/>
              </p:cNvGrpSpPr>
              <p:nvPr/>
            </p:nvGrpSpPr>
            <p:grpSpPr bwMode="auto">
              <a:xfrm>
                <a:off x="2458" y="2993"/>
                <a:ext cx="86" cy="85"/>
                <a:chOff x="2455" y="1353"/>
                <a:chExt cx="86" cy="85"/>
              </a:xfrm>
            </p:grpSpPr>
            <p:sp>
              <p:nvSpPr>
                <p:cNvPr id="30812" name="Oval 58"/>
                <p:cNvSpPr>
                  <a:spLocks noChangeArrowheads="1"/>
                </p:cNvSpPr>
                <p:nvPr/>
              </p:nvSpPr>
              <p:spPr bwMode="auto">
                <a:xfrm>
                  <a:off x="2455" y="1353"/>
                  <a:ext cx="86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0813" name="AutoShape 59"/>
                <p:cNvSpPr>
                  <a:spLocks noChangeArrowheads="1"/>
                </p:cNvSpPr>
                <p:nvPr/>
              </p:nvSpPr>
              <p:spPr bwMode="auto">
                <a:xfrm>
                  <a:off x="2465" y="1353"/>
                  <a:ext cx="70" cy="64"/>
                </a:xfrm>
                <a:prstGeom prst="triangle">
                  <a:avLst>
                    <a:gd name="adj" fmla="val 5044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0794" name="Group 60"/>
              <p:cNvGrpSpPr>
                <a:grpSpLocks/>
              </p:cNvGrpSpPr>
              <p:nvPr/>
            </p:nvGrpSpPr>
            <p:grpSpPr bwMode="auto">
              <a:xfrm>
                <a:off x="3511" y="1353"/>
                <a:ext cx="86" cy="85"/>
                <a:chOff x="2455" y="1353"/>
                <a:chExt cx="86" cy="85"/>
              </a:xfrm>
            </p:grpSpPr>
            <p:sp>
              <p:nvSpPr>
                <p:cNvPr id="30810" name="Oval 61"/>
                <p:cNvSpPr>
                  <a:spLocks noChangeArrowheads="1"/>
                </p:cNvSpPr>
                <p:nvPr/>
              </p:nvSpPr>
              <p:spPr bwMode="auto">
                <a:xfrm>
                  <a:off x="2455" y="1353"/>
                  <a:ext cx="86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0811" name="AutoShape 62"/>
                <p:cNvSpPr>
                  <a:spLocks noChangeArrowheads="1"/>
                </p:cNvSpPr>
                <p:nvPr/>
              </p:nvSpPr>
              <p:spPr bwMode="auto">
                <a:xfrm>
                  <a:off x="2465" y="1353"/>
                  <a:ext cx="70" cy="64"/>
                </a:xfrm>
                <a:prstGeom prst="triangle">
                  <a:avLst>
                    <a:gd name="adj" fmla="val 5044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0795" name="Group 63"/>
              <p:cNvGrpSpPr>
                <a:grpSpLocks/>
              </p:cNvGrpSpPr>
              <p:nvPr/>
            </p:nvGrpSpPr>
            <p:grpSpPr bwMode="auto">
              <a:xfrm>
                <a:off x="3511" y="2145"/>
                <a:ext cx="86" cy="85"/>
                <a:chOff x="2455" y="1353"/>
                <a:chExt cx="86" cy="85"/>
              </a:xfrm>
            </p:grpSpPr>
            <p:sp>
              <p:nvSpPr>
                <p:cNvPr id="30808" name="Oval 64"/>
                <p:cNvSpPr>
                  <a:spLocks noChangeArrowheads="1"/>
                </p:cNvSpPr>
                <p:nvPr/>
              </p:nvSpPr>
              <p:spPr bwMode="auto">
                <a:xfrm>
                  <a:off x="2455" y="1353"/>
                  <a:ext cx="86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0809" name="AutoShape 65"/>
                <p:cNvSpPr>
                  <a:spLocks noChangeArrowheads="1"/>
                </p:cNvSpPr>
                <p:nvPr/>
              </p:nvSpPr>
              <p:spPr bwMode="auto">
                <a:xfrm>
                  <a:off x="2465" y="1353"/>
                  <a:ext cx="70" cy="64"/>
                </a:xfrm>
                <a:prstGeom prst="triangle">
                  <a:avLst>
                    <a:gd name="adj" fmla="val 5044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0796" name="Group 66"/>
              <p:cNvGrpSpPr>
                <a:grpSpLocks/>
              </p:cNvGrpSpPr>
              <p:nvPr/>
            </p:nvGrpSpPr>
            <p:grpSpPr bwMode="auto">
              <a:xfrm>
                <a:off x="3514" y="2993"/>
                <a:ext cx="86" cy="85"/>
                <a:chOff x="2455" y="1353"/>
                <a:chExt cx="86" cy="85"/>
              </a:xfrm>
            </p:grpSpPr>
            <p:sp>
              <p:nvSpPr>
                <p:cNvPr id="30806" name="Oval 67"/>
                <p:cNvSpPr>
                  <a:spLocks noChangeArrowheads="1"/>
                </p:cNvSpPr>
                <p:nvPr/>
              </p:nvSpPr>
              <p:spPr bwMode="auto">
                <a:xfrm>
                  <a:off x="2455" y="1353"/>
                  <a:ext cx="86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0807" name="AutoShape 68"/>
                <p:cNvSpPr>
                  <a:spLocks noChangeArrowheads="1"/>
                </p:cNvSpPr>
                <p:nvPr/>
              </p:nvSpPr>
              <p:spPr bwMode="auto">
                <a:xfrm>
                  <a:off x="2465" y="1353"/>
                  <a:ext cx="70" cy="64"/>
                </a:xfrm>
                <a:prstGeom prst="triangle">
                  <a:avLst>
                    <a:gd name="adj" fmla="val 5044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0797" name="Group 69"/>
              <p:cNvGrpSpPr>
                <a:grpSpLocks/>
              </p:cNvGrpSpPr>
              <p:nvPr/>
            </p:nvGrpSpPr>
            <p:grpSpPr bwMode="auto">
              <a:xfrm>
                <a:off x="4596" y="1353"/>
                <a:ext cx="86" cy="85"/>
                <a:chOff x="2455" y="1353"/>
                <a:chExt cx="86" cy="85"/>
              </a:xfrm>
            </p:grpSpPr>
            <p:sp>
              <p:nvSpPr>
                <p:cNvPr id="30804" name="Oval 70"/>
                <p:cNvSpPr>
                  <a:spLocks noChangeArrowheads="1"/>
                </p:cNvSpPr>
                <p:nvPr/>
              </p:nvSpPr>
              <p:spPr bwMode="auto">
                <a:xfrm>
                  <a:off x="2455" y="1353"/>
                  <a:ext cx="86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0805" name="AutoShape 71"/>
                <p:cNvSpPr>
                  <a:spLocks noChangeArrowheads="1"/>
                </p:cNvSpPr>
                <p:nvPr/>
              </p:nvSpPr>
              <p:spPr bwMode="auto">
                <a:xfrm>
                  <a:off x="2465" y="1353"/>
                  <a:ext cx="70" cy="64"/>
                </a:xfrm>
                <a:prstGeom prst="triangle">
                  <a:avLst>
                    <a:gd name="adj" fmla="val 5044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0798" name="Group 72"/>
              <p:cNvGrpSpPr>
                <a:grpSpLocks/>
              </p:cNvGrpSpPr>
              <p:nvPr/>
            </p:nvGrpSpPr>
            <p:grpSpPr bwMode="auto">
              <a:xfrm>
                <a:off x="4596" y="2145"/>
                <a:ext cx="86" cy="85"/>
                <a:chOff x="2455" y="1353"/>
                <a:chExt cx="86" cy="85"/>
              </a:xfrm>
            </p:grpSpPr>
            <p:sp>
              <p:nvSpPr>
                <p:cNvPr id="30802" name="Oval 73"/>
                <p:cNvSpPr>
                  <a:spLocks noChangeArrowheads="1"/>
                </p:cNvSpPr>
                <p:nvPr/>
              </p:nvSpPr>
              <p:spPr bwMode="auto">
                <a:xfrm>
                  <a:off x="2455" y="1353"/>
                  <a:ext cx="86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0803" name="AutoShape 74"/>
                <p:cNvSpPr>
                  <a:spLocks noChangeArrowheads="1"/>
                </p:cNvSpPr>
                <p:nvPr/>
              </p:nvSpPr>
              <p:spPr bwMode="auto">
                <a:xfrm>
                  <a:off x="2465" y="1353"/>
                  <a:ext cx="70" cy="64"/>
                </a:xfrm>
                <a:prstGeom prst="triangle">
                  <a:avLst>
                    <a:gd name="adj" fmla="val 5044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0799" name="Group 75"/>
              <p:cNvGrpSpPr>
                <a:grpSpLocks/>
              </p:cNvGrpSpPr>
              <p:nvPr/>
            </p:nvGrpSpPr>
            <p:grpSpPr bwMode="auto">
              <a:xfrm>
                <a:off x="4599" y="2993"/>
                <a:ext cx="86" cy="85"/>
                <a:chOff x="2455" y="1353"/>
                <a:chExt cx="86" cy="85"/>
              </a:xfrm>
            </p:grpSpPr>
            <p:sp>
              <p:nvSpPr>
                <p:cNvPr id="30800" name="Oval 76"/>
                <p:cNvSpPr>
                  <a:spLocks noChangeArrowheads="1"/>
                </p:cNvSpPr>
                <p:nvPr/>
              </p:nvSpPr>
              <p:spPr bwMode="auto">
                <a:xfrm>
                  <a:off x="2455" y="1353"/>
                  <a:ext cx="86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0801" name="AutoShape 77"/>
                <p:cNvSpPr>
                  <a:spLocks noChangeArrowheads="1"/>
                </p:cNvSpPr>
                <p:nvPr/>
              </p:nvSpPr>
              <p:spPr bwMode="auto">
                <a:xfrm>
                  <a:off x="2465" y="1353"/>
                  <a:ext cx="70" cy="64"/>
                </a:xfrm>
                <a:prstGeom prst="triangle">
                  <a:avLst>
                    <a:gd name="adj" fmla="val 5044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sp>
          <p:nvSpPr>
            <p:cNvPr id="30747" name="Text Box 78"/>
            <p:cNvSpPr txBox="1">
              <a:spLocks noChangeArrowheads="1"/>
            </p:cNvSpPr>
            <p:nvPr/>
          </p:nvSpPr>
          <p:spPr bwMode="auto">
            <a:xfrm>
              <a:off x="432" y="3648"/>
              <a:ext cx="46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400"/>
                <a:t>Систему можно отбалансировать установив терморегуляторы</a:t>
              </a:r>
            </a:p>
            <a:p>
              <a:pPr eaLnBrk="1" hangingPunct="1"/>
              <a:r>
                <a:rPr lang="ru-RU" altLang="ru-RU" sz="1400"/>
                <a:t>перед каждым потребителем</a:t>
              </a:r>
              <a:endParaRPr lang="en-US" altLang="ru-RU" sz="1400"/>
            </a:p>
          </p:txBody>
        </p:sp>
      </p:grpSp>
      <p:grpSp>
        <p:nvGrpSpPr>
          <p:cNvPr id="30741" name="Group 79"/>
          <p:cNvGrpSpPr>
            <a:grpSpLocks/>
          </p:cNvGrpSpPr>
          <p:nvPr/>
        </p:nvGrpSpPr>
        <p:grpSpPr bwMode="auto">
          <a:xfrm>
            <a:off x="152400" y="2286000"/>
            <a:ext cx="1190625" cy="1817688"/>
            <a:chOff x="288" y="720"/>
            <a:chExt cx="768" cy="1124"/>
          </a:xfrm>
        </p:grpSpPr>
        <p:sp>
          <p:nvSpPr>
            <p:cNvPr id="30742" name="Oval 80"/>
            <p:cNvSpPr>
              <a:spLocks noChangeArrowheads="1"/>
            </p:cNvSpPr>
            <p:nvPr/>
          </p:nvSpPr>
          <p:spPr bwMode="auto">
            <a:xfrm>
              <a:off x="576" y="1680"/>
              <a:ext cx="133" cy="1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3" name="Line 81"/>
            <p:cNvSpPr>
              <a:spLocks noChangeShapeType="1"/>
            </p:cNvSpPr>
            <p:nvPr/>
          </p:nvSpPr>
          <p:spPr bwMode="auto">
            <a:xfrm flipH="1">
              <a:off x="624" y="1344"/>
              <a:ext cx="0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4" name="Oval 82"/>
            <p:cNvSpPr>
              <a:spLocks noChangeArrowheads="1"/>
            </p:cNvSpPr>
            <p:nvPr/>
          </p:nvSpPr>
          <p:spPr bwMode="auto">
            <a:xfrm>
              <a:off x="288" y="720"/>
              <a:ext cx="768" cy="75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30745" name="Picture 83" descr="RTD-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64"/>
              <a:ext cx="62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38" name="Прямоугольник 85"/>
          <p:cNvSpPr>
            <a:spLocks noChangeArrowheads="1"/>
          </p:cNvSpPr>
          <p:nvPr/>
        </p:nvSpPr>
        <p:spPr bwMode="auto">
          <a:xfrm>
            <a:off x="4114800" y="2209800"/>
            <a:ext cx="3071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/>
              <a:t>Установка радиаторных терморегуляторов обусловлена требованиями энергосбережения, теплового комфорта и социальной защищённости граждан</a:t>
            </a:r>
            <a:endParaRPr lang="en-US" altLang="ru-RU" sz="1400" b="1"/>
          </a:p>
        </p:txBody>
      </p:sp>
      <p:pic>
        <p:nvPicPr>
          <p:cNvPr id="93" name="Picture 7" descr="RTD-G Екат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" b="27"/>
          <a:stretch>
            <a:fillRect/>
          </a:stretch>
        </p:blipFill>
        <p:spPr bwMode="auto">
          <a:xfrm>
            <a:off x="4357688" y="3571875"/>
            <a:ext cx="23050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0"/>
            <a:ext cx="8240713" cy="1408113"/>
          </a:xfrm>
        </p:spPr>
      </p:pic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1403350"/>
          </a:xfrm>
        </p:spPr>
        <p:txBody>
          <a:bodyPr/>
          <a:lstStyle/>
          <a:p>
            <a:pPr marL="419100"/>
            <a:r>
              <a:rPr lang="en-US" altLang="ru-RU" sz="1400" smtClean="0"/>
              <a:t>9. </a:t>
            </a:r>
            <a:r>
              <a:rPr lang="ru-RU" altLang="ru-RU" sz="1400" smtClean="0"/>
              <a:t>Проведение теплосберегающих мероприятий: утепление стен, входов, окон, подвалов, установка отражающих экранов за отопительными приборами, ликвидация декоративных конструкций, закрывающих отопительные приборы, очистка отопительных приборов от загрязнений, окрашивание их в светлые тона и т.п.</a:t>
            </a:r>
          </a:p>
        </p:txBody>
      </p:sp>
      <p:graphicFrame>
        <p:nvGraphicFramePr>
          <p:cNvPr id="31803" name="Group 59"/>
          <p:cNvGraphicFramePr>
            <a:graphicFrameLocks noGrp="1"/>
          </p:cNvGraphicFramePr>
          <p:nvPr/>
        </p:nvGraphicFramePr>
        <p:xfrm>
          <a:off x="4419600" y="1905000"/>
          <a:ext cx="4572000" cy="3503613"/>
        </p:xfrm>
        <a:graphic>
          <a:graphicData uri="http://schemas.openxmlformats.org/drawingml/2006/table">
            <a:tbl>
              <a:tblPr/>
              <a:tblGrid>
                <a:gridCol w="3032125"/>
                <a:gridCol w="677863"/>
                <a:gridCol w="862012"/>
              </a:tblGrid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6200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811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  <a:sym typeface="Symbol" pitchFamily="18" charset="2"/>
                        </a:rPr>
                        <a:t>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Вт·м</a:t>
                      </a:r>
                      <a:r>
                        <a:rPr kumimoji="0" lang="ru-RU" altLang="ru-RU" sz="11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·К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6200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811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Средняя</a:t>
                      </a:r>
                      <a:b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</a:b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стоимость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 м</a:t>
                      </a:r>
                      <a:r>
                        <a:rPr kumimoji="0" lang="ru-RU" alt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6200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811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Минераловатные и стекловолокнистые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Маты минераловатные прошивные и на синтетическом связующем (ISOVENT)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0,056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3875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Плиты  полужесткие минераловатные на крахмальном связующем  и на основе базальта (IZOVOL)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1900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Плиты  полужесткие минераловатные (IZOVOL)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0,034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1500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6200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811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Маты и полосы из стеклянного волокна прошивные (URSA)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0,061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Полимерные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6200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811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Пенополистирол (Пеноплекс, Styrofoam, Ursa XPS)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0,038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3750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Пенопласт, пенополистирол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0,052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207963"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Пенополиуретан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0,041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9540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</a:tbl>
          </a:graphicData>
        </a:graphic>
      </p:graphicFrame>
      <p:pic>
        <p:nvPicPr>
          <p:cNvPr id="31794" name="Picture 5" descr="C:\Users\ELENA\Desktop\презентация16-04-2010_23-08-04\755361333_forplast pir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3574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5" name="Picture 6" descr="C:\Users\ELENA\Desktop\презентация16-04-2010_23-08-04\ut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0"/>
            <a:ext cx="1300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6" name="Picture 8" descr="C:\Users\ELENA\Desktop\презентация16-04-2010_23-08-04\cb7f3b78-df1e-4b6d-a755-7e2ddde074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857500"/>
            <a:ext cx="17907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7" name="Picture 9" descr="C:\Users\ELENA\Desktop\презентация16-04-2010_23-08-04\batar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500688"/>
            <a:ext cx="10525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8" name="Picture 10" descr="C:\Users\ELENA\Desktop\презентация16-04-2010_23-08-04\stroitelstvo_teplootragaushii_ekran_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357813"/>
            <a:ext cx="19558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04800"/>
            <a:ext cx="8240713" cy="1414463"/>
          </a:xfrm>
        </p:spPr>
      </p:pic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7467600" cy="857250"/>
          </a:xfrm>
        </p:spPr>
        <p:txBody>
          <a:bodyPr/>
          <a:lstStyle/>
          <a:p>
            <a:r>
              <a:rPr lang="en-US" altLang="ru-RU" sz="1600" smtClean="0"/>
              <a:t>10. </a:t>
            </a:r>
            <a:r>
              <a:rPr lang="ru-RU" altLang="ru-RU" sz="1600" smtClean="0"/>
              <a:t>Замена старых окон на пластиковые с двухкамерным стеклопакетом, твердым селективным покрытием и системой вентиляции Регель Эйр</a:t>
            </a:r>
          </a:p>
        </p:txBody>
      </p:sp>
      <p:pic>
        <p:nvPicPr>
          <p:cNvPr id="4" name="Таблица 3"/>
          <p:cNvPicPr>
            <a:picLocks noGrp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495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31" descr="C:\Users\ELENA\Desktop\презентация16-04-2010_23-08-04\sibde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785938"/>
            <a:ext cx="22447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825" name="Group 57"/>
          <p:cNvGraphicFramePr>
            <a:graphicFrameLocks noGrp="1"/>
          </p:cNvGraphicFramePr>
          <p:nvPr/>
        </p:nvGraphicFramePr>
        <p:xfrm>
          <a:off x="2438400" y="4419600"/>
          <a:ext cx="6591300" cy="2293938"/>
        </p:xfrm>
        <a:graphic>
          <a:graphicData uri="http://schemas.openxmlformats.org/drawingml/2006/table">
            <a:tbl>
              <a:tblPr/>
              <a:tblGrid>
                <a:gridCol w="2705100"/>
                <a:gridCol w="555625"/>
                <a:gridCol w="555625"/>
                <a:gridCol w="555625"/>
                <a:gridCol w="485775"/>
                <a:gridCol w="554038"/>
                <a:gridCol w="555625"/>
                <a:gridCol w="623887"/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Профиль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	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AGS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Rehau-basic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Rehau Sib-design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KBE etalon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KBE expert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Brusbox – 60-4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PROPLEX-PREMIUM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сопротивление теплоотдаче, (м2°С/Вт)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воздухопроницаемость оконного блока при разности давления на наружной и внутренней </a:t>
                      </a: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поверхностях 10 Па, (кг/м2Ч)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изоляция внешнего шума потока городского транспорта, (дБА)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itchFamily="34" charset="0"/>
                        <a:defRPr sz="22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0B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</a:tbl>
          </a:graphicData>
        </a:graphic>
      </p:graphicFrame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0" y="2133600"/>
            <a:ext cx="57150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24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524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524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524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524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600" b="1">
                <a:solidFill>
                  <a:srgbClr val="FFFF66"/>
                </a:solidFill>
                <a:latin typeface="Tahoma" pitchFamily="34" charset="0"/>
                <a:cs typeface="Tahoma" pitchFamily="34" charset="0"/>
              </a:rPr>
              <a:t>Однокамерный стеклопакет: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 	</a:t>
            </a:r>
            <a:r>
              <a:rPr lang="en-US" altLang="ru-RU" sz="1600" b="1">
                <a:latin typeface="Tahoma" pitchFamily="34" charset="0"/>
                <a:cs typeface="Tahoma" pitchFamily="34" charset="0"/>
              </a:rPr>
              <a:t>R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 = 0</a:t>
            </a:r>
            <a:r>
              <a:rPr lang="en-US" altLang="ru-RU" sz="1600" b="1">
                <a:latin typeface="Tahoma" pitchFamily="34" charset="0"/>
                <a:cs typeface="Tahoma" pitchFamily="34" charset="0"/>
              </a:rPr>
              <a:t>,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35</a:t>
            </a:r>
            <a:endParaRPr lang="ru-RU" altLang="ru-RU" sz="1200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ru-RU" altLang="ru-RU" sz="1600" b="1">
                <a:solidFill>
                  <a:srgbClr val="FFFF66"/>
                </a:solidFill>
                <a:latin typeface="Tahoma" pitchFamily="34" charset="0"/>
                <a:cs typeface="Tahoma" pitchFamily="34" charset="0"/>
              </a:rPr>
              <a:t>Требования СНиП 23.02.2003</a:t>
            </a:r>
          </a:p>
          <a:p>
            <a:r>
              <a:rPr lang="ru-RU" altLang="ru-RU" sz="1600" b="1">
                <a:solidFill>
                  <a:srgbClr val="FFFF66"/>
                </a:solidFill>
                <a:latin typeface="Tahoma" pitchFamily="34" charset="0"/>
                <a:cs typeface="Tahoma" pitchFamily="34" charset="0"/>
              </a:rPr>
              <a:t>для г. Белгорода: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 	</a:t>
            </a:r>
            <a:r>
              <a:rPr lang="en-US" altLang="ru-RU" sz="1600" b="1">
                <a:latin typeface="Tahoma" pitchFamily="34" charset="0"/>
                <a:cs typeface="Tahoma" pitchFamily="34" charset="0"/>
              </a:rPr>
              <a:t>R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 = 0</a:t>
            </a:r>
            <a:r>
              <a:rPr lang="en-US" altLang="ru-RU" sz="1600" b="1">
                <a:latin typeface="Tahoma" pitchFamily="34" charset="0"/>
                <a:cs typeface="Tahoma" pitchFamily="34" charset="0"/>
              </a:rPr>
              <a:t>,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409…0,498</a:t>
            </a:r>
            <a:r>
              <a:rPr lang="ru-RU" altLang="ru-RU" sz="700"/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28600"/>
            <a:ext cx="8242300" cy="1408113"/>
          </a:xfrm>
        </p:spPr>
      </p:pic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8115300" cy="714375"/>
          </a:xfrm>
        </p:spPr>
        <p:txBody>
          <a:bodyPr/>
          <a:lstStyle/>
          <a:p>
            <a:r>
              <a:rPr lang="en-US" altLang="ru-RU" sz="1600" smtClean="0"/>
              <a:t>11. </a:t>
            </a:r>
            <a:r>
              <a:rPr lang="ru-RU" altLang="ru-RU" sz="1600" smtClean="0"/>
              <a:t>Уплотнение оконных и дверных проемов (для сохранивших качество дверных блоков).</a:t>
            </a: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5572125" y="4643438"/>
            <a:ext cx="3571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600" i="1"/>
              <a:t>При одновременном уплотнении внутренних и наружных оконных притворов воздухопроницаемость окна снижается в среднем на 40%. Срок окупаемости – не более года</a:t>
            </a:r>
            <a:r>
              <a:rPr lang="ru-RU" altLang="ru-RU" sz="1400" i="1"/>
              <a:t>.</a:t>
            </a:r>
          </a:p>
        </p:txBody>
      </p:sp>
      <p:pic>
        <p:nvPicPr>
          <p:cNvPr id="33797" name="Picture 4" descr="C:\Users\ELENA\Desktop\презентация16-04-2010_23-08-04\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7352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C:\Users\ELENA\Desktop\презентация16-04-2010_23-08-04\3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18748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8" descr="C:\Users\ELENA\Desktop\презентация16-04-2010_23-08-04\1LodSt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217011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857375"/>
            <a:ext cx="37147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480300" cy="1158875"/>
          </a:xfrm>
        </p:spPr>
      </p:pic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7467600" cy="2971800"/>
          </a:xfrm>
        </p:spPr>
        <p:txBody>
          <a:bodyPr/>
          <a:lstStyle/>
          <a:p>
            <a:r>
              <a:rPr lang="en-US" altLang="ru-RU" sz="1600" smtClean="0"/>
              <a:t>12. </a:t>
            </a:r>
            <a:r>
              <a:rPr lang="ru-RU" altLang="ru-RU" sz="1600" smtClean="0"/>
              <a:t>Наклейка на стекло пластиковых окон с одинарным стеклопакетом керамической теплосберегающей пленки для повышения показателей теплозащиты окна до нормативного уровня.</a:t>
            </a:r>
          </a:p>
          <a:p>
            <a:endParaRPr lang="ru-RU" altLang="ru-RU" smtClean="0"/>
          </a:p>
        </p:txBody>
      </p:sp>
      <p:pic>
        <p:nvPicPr>
          <p:cNvPr id="34820" name="Picture 2" descr="C:\Users\ELENA\Desktop\презентация16-04-2010_23-08-04\1z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71688"/>
            <a:ext cx="21002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descr="C:\Users\ELENA\Desktop\презентация16-04-2010_23-08-04\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0"/>
            <a:ext cx="21891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 descr="C:\Users\ELENA\Desktop\презентация16-04-2010_23-08-04\78980980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00250"/>
            <a:ext cx="60372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71813" y="5072063"/>
          <a:ext cx="5738812" cy="100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937"/>
                <a:gridCol w="1912937"/>
                <a:gridCol w="1912937"/>
              </a:tblGrid>
              <a:tr h="3386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Окупаемость</a:t>
                      </a:r>
                      <a:endParaRPr lang="ru-RU" sz="1400" dirty="0"/>
                    </a:p>
                  </a:txBody>
                  <a:tcPr/>
                </a:tc>
              </a:tr>
              <a:tr h="6614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м</a:t>
                      </a:r>
                      <a:r>
                        <a:rPr lang="ru-RU" sz="1400" baseline="30000" dirty="0" smtClean="0"/>
                        <a:t>2</a:t>
                      </a:r>
                      <a:r>
                        <a:rPr lang="ru-RU" sz="1400" dirty="0" smtClean="0"/>
                        <a:t> пленки NTBIR 8070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700 </a:t>
                      </a:r>
                      <a:r>
                        <a:rPr lang="ru-RU" sz="1400" dirty="0" err="1" smtClean="0"/>
                        <a:t>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 лет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6400"/>
            <a:ext cx="1622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28600"/>
            <a:ext cx="8242300" cy="1408113"/>
          </a:xfrm>
        </p:spPr>
      </p:pic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8686800" cy="974725"/>
          </a:xfrm>
        </p:spPr>
        <p:txBody>
          <a:bodyPr/>
          <a:lstStyle/>
          <a:p>
            <a:pPr marL="419100" lvl="1" indent="-382588">
              <a:buSzPct val="80000"/>
              <a:buFont typeface="Wingdings 2" pitchFamily="18" charset="2"/>
              <a:buChar char=""/>
            </a:pPr>
            <a:r>
              <a:rPr lang="en-US" altLang="ru-RU" sz="1600" smtClean="0"/>
              <a:t>13. </a:t>
            </a:r>
            <a:r>
              <a:rPr lang="ru-RU" altLang="ru-RU" sz="1600" smtClean="0"/>
              <a:t>Модернизация систем освещения на основе энергоэкономичных осветительных приборов, организация локального освещения, регулирование яркости освещения.</a:t>
            </a:r>
          </a:p>
          <a:p>
            <a:endParaRPr lang="ru-RU" altLang="ru-RU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857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25913"/>
            <a:ext cx="44291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2438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510213"/>
            <a:ext cx="1571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8909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248525" y="2184400"/>
            <a:ext cx="17700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altLang="ru-RU" sz="1400" b="1">
                <a:solidFill>
                  <a:srgbClr val="FFFF66"/>
                </a:solidFill>
              </a:rPr>
              <a:t>Люминесцентные</a:t>
            </a:r>
          </a:p>
          <a:p>
            <a:pPr algn="r"/>
            <a:r>
              <a:rPr lang="ru-RU" altLang="ru-RU" sz="1400" b="1">
                <a:solidFill>
                  <a:srgbClr val="FFFF66"/>
                </a:solidFill>
              </a:rPr>
              <a:t>лампы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28600" y="5562600"/>
            <a:ext cx="1517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altLang="ru-RU" sz="1400" b="1">
                <a:solidFill>
                  <a:srgbClr val="FFFF66"/>
                </a:solidFill>
              </a:rPr>
              <a:t>Светодиодные</a:t>
            </a:r>
          </a:p>
          <a:p>
            <a:pPr algn="r"/>
            <a:r>
              <a:rPr lang="ru-RU" altLang="ru-RU" sz="1400" b="1">
                <a:solidFill>
                  <a:srgbClr val="FFFF66"/>
                </a:solidFill>
              </a:rPr>
              <a:t>лампы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28600"/>
            <a:ext cx="8240713" cy="1414463"/>
          </a:xfrm>
        </p:spPr>
      </p:pic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571500" y="1500188"/>
            <a:ext cx="8229600" cy="760412"/>
          </a:xfrm>
        </p:spPr>
        <p:txBody>
          <a:bodyPr/>
          <a:lstStyle/>
          <a:p>
            <a:pPr marL="419100" lvl="1" indent="-382588">
              <a:buSzPct val="80000"/>
              <a:buFont typeface="Wingdings 2" pitchFamily="18" charset="2"/>
              <a:buChar char=""/>
            </a:pPr>
            <a:r>
              <a:rPr lang="en-US" altLang="ru-RU" sz="1600" smtClean="0"/>
              <a:t>14. </a:t>
            </a:r>
            <a:r>
              <a:rPr lang="ru-RU" altLang="ru-RU" sz="1600" smtClean="0"/>
              <a:t>Установка и замена регуляторов расхода воды с эластичной диафрагмой</a:t>
            </a:r>
            <a:endParaRPr lang="en-US" altLang="ru-RU" sz="1600" smtClean="0"/>
          </a:p>
          <a:p>
            <a:pPr marL="419100" lvl="1" indent="-382588">
              <a:buSzPct val="80000"/>
              <a:buFont typeface="Verdana" pitchFamily="34" charset="0"/>
              <a:buNone/>
            </a:pPr>
            <a:endParaRPr lang="ru-RU" altLang="ru-RU" sz="160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00563" y="3063875"/>
            <a:ext cx="4643437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cs typeface="Times New Roman" pitchFamily="18" charset="0"/>
              </a:rPr>
              <a:t>Стоимость одного регулятора с установкой : 350 руб.</a:t>
            </a:r>
            <a:endParaRPr lang="ru-RU" altLang="ru-RU" sz="1400"/>
          </a:p>
          <a:p>
            <a:r>
              <a:rPr lang="ru-RU" altLang="ru-RU" sz="1400">
                <a:cs typeface="Times New Roman" pitchFamily="18" charset="0"/>
              </a:rPr>
              <a:t>Дневное потребление горячей воды в здании: 0,26 Гкал в сутки.</a:t>
            </a:r>
            <a:endParaRPr lang="ru-RU" altLang="ru-RU" sz="1400"/>
          </a:p>
          <a:p>
            <a:r>
              <a:rPr lang="ru-RU" altLang="ru-RU" sz="1400">
                <a:cs typeface="Times New Roman" pitchFamily="18" charset="0"/>
              </a:rPr>
              <a:t>Установка регуляторов: на первом и втором этаже.</a:t>
            </a:r>
            <a:endParaRPr lang="ru-RU" altLang="ru-RU" sz="1400"/>
          </a:p>
          <a:p>
            <a:r>
              <a:rPr lang="ru-RU" altLang="ru-RU" sz="1400">
                <a:cs typeface="Times New Roman" pitchFamily="18" charset="0"/>
              </a:rPr>
              <a:t>Расход воды через регуляторы: 0,26/(2/5) = 0,1 Гкал  в сутки.</a:t>
            </a:r>
            <a:endParaRPr lang="ru-RU" altLang="ru-RU" sz="1400"/>
          </a:p>
          <a:p>
            <a:r>
              <a:rPr lang="ru-RU" altLang="ru-RU" sz="1400">
                <a:cs typeface="Times New Roman" pitchFamily="18" charset="0"/>
              </a:rPr>
              <a:t>Экономия согласно МДС 13-7.2000: 20%.</a:t>
            </a:r>
            <a:endParaRPr lang="ru-RU" altLang="ru-RU" sz="1400"/>
          </a:p>
          <a:p>
            <a:r>
              <a:rPr lang="ru-RU" altLang="ru-RU" sz="1400">
                <a:cs typeface="Times New Roman" pitchFamily="18" charset="0"/>
              </a:rPr>
              <a:t>Общая экономия: 0,1·0,2 = 0,02 Гкал  в сутки = 7,6 Гкл в год </a:t>
            </a:r>
            <a:endParaRPr lang="ru-RU" altLang="ru-RU" sz="1400"/>
          </a:p>
          <a:p>
            <a:r>
              <a:rPr lang="ru-RU" altLang="ru-RU" sz="1400">
                <a:cs typeface="Times New Roman" pitchFamily="18" charset="0"/>
              </a:rPr>
              <a:t>Денежный эквивалент экономии: 6550 руб. в год.</a:t>
            </a:r>
            <a:endParaRPr lang="ru-RU" altLang="ru-RU" sz="1400"/>
          </a:p>
          <a:p>
            <a:r>
              <a:rPr lang="ru-RU" altLang="ru-RU" sz="1400">
                <a:cs typeface="Times New Roman" pitchFamily="18" charset="0"/>
              </a:rPr>
              <a:t>Срок окупаемости: 0,5 года.</a:t>
            </a:r>
            <a:endParaRPr lang="ru-RU" altLang="ru-RU" sz="1400"/>
          </a:p>
          <a:p>
            <a:endParaRPr lang="ru-RU" altLang="ru-RU"/>
          </a:p>
        </p:txBody>
      </p:sp>
      <p:pic>
        <p:nvPicPr>
          <p:cNvPr id="36869" name="Picture 5" descr="C:\Users\ELENA\Desktop\презентация16-04-2010_23-08-04\rd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00313"/>
            <a:ext cx="421481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7924800" cy="1524000"/>
          </a:xfrm>
        </p:spPr>
      </p:pic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857250" y="2857500"/>
            <a:ext cx="7281863" cy="7858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z="3600" smtClean="0"/>
              <a:t>Прошу задавать вопросы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169987"/>
          </a:xfrm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429625" cy="1071563"/>
          </a:xfrm>
        </p:spPr>
        <p:txBody>
          <a:bodyPr/>
          <a:lstStyle/>
          <a:p>
            <a:r>
              <a:rPr lang="ru-RU" altLang="ru-RU" sz="1600" smtClean="0">
                <a:cs typeface="Arial" charset="0"/>
              </a:rPr>
              <a:t>1.Проведение энергетических обследований. Определение удельных расходов электроэнергии,  газа, теплоэнергии,   горячей воды, холодной воды. Оформление энергетических паспортов на все учреждения.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786438" y="4857750"/>
            <a:ext cx="29289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реализации для муниципальных учреждений до 31.12.2012 (ФЗ №261)</a:t>
            </a:r>
          </a:p>
          <a:p>
            <a:pPr eaLnBrk="1" hangingPunct="1"/>
            <a:r>
              <a:rPr lang="ru-RU" altLang="ru-RU"/>
              <a:t>Повторное обследование каждые 5 лет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4500562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286000"/>
            <a:ext cx="18573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929188" y="2428875"/>
            <a:ext cx="17859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/>
              <a:t>Выявление  учреждений с повышенными расходами энергоресурсов, их слабых мест, технико-экономическое обоснование энергосберегающих мероприятий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831850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cs typeface="Arial" pitchFamily="34" charset="0"/>
              </a:rPr>
              <a:t>2. </a:t>
            </a:r>
            <a:r>
              <a:rPr lang="ru-RU" sz="2000" dirty="0" smtClean="0">
                <a:cs typeface="Arial" pitchFamily="34" charset="0"/>
              </a:rPr>
              <a:t>Размещение на фасадах зданий, строений, сооружений указателей классов их энергетической эффективности.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86063"/>
            <a:ext cx="8455025" cy="2071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6172200" y="5791200"/>
            <a:ext cx="257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2010- 2012г.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-6350"/>
            <a:ext cx="8242300" cy="1152525"/>
          </a:xfrm>
        </p:spPr>
      </p:pic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1260475"/>
          </a:xfrm>
        </p:spPr>
        <p:txBody>
          <a:bodyPr/>
          <a:lstStyle/>
          <a:p>
            <a:r>
              <a:rPr lang="en-US" altLang="ru-RU" sz="2000" smtClean="0">
                <a:cs typeface="Arial" charset="0"/>
              </a:rPr>
              <a:t>3. </a:t>
            </a:r>
            <a:r>
              <a:rPr lang="ru-RU" altLang="ru-RU" sz="2000" smtClean="0">
                <a:cs typeface="Arial" charset="0"/>
              </a:rPr>
              <a:t>Обеспечение контроля за  внедрением энергосберегающих мероприятий   при ремонте  зданий, строений, сооружений. 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3581400" y="4648200"/>
            <a:ext cx="228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Снижение потребления энергоресурсов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072188" y="578643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2010- 2015г.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302418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57375"/>
            <a:ext cx="39878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1546225"/>
          </a:xfrm>
        </p:spPr>
        <p:txBody>
          <a:bodyPr/>
          <a:lstStyle/>
          <a:p>
            <a:r>
              <a:rPr lang="en-US" altLang="ru-RU" sz="2000" smtClean="0">
                <a:cs typeface="Arial" charset="0"/>
              </a:rPr>
              <a:t>4. </a:t>
            </a:r>
            <a:r>
              <a:rPr lang="ru-RU" altLang="ru-RU" sz="2000" smtClean="0">
                <a:cs typeface="Arial" charset="0"/>
              </a:rPr>
              <a:t> Организация обучения руководителей учреждений, ответственных за энергоэффективность   методам энергосбережения, технико-экономической оценке энергосберегающих мероприятий.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86125"/>
            <a:ext cx="43576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072188" y="578643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2010- 2015г.</a:t>
            </a: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5715000" y="4429125"/>
            <a:ext cx="3214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/>
              <a:t>Рационализация и снижение потребления энергоресурсов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1260475"/>
          </a:xfrm>
        </p:spPr>
        <p:txBody>
          <a:bodyPr/>
          <a:lstStyle/>
          <a:p>
            <a:r>
              <a:rPr lang="en-US" altLang="ru-RU" sz="2000" smtClean="0">
                <a:cs typeface="Arial" charset="0"/>
              </a:rPr>
              <a:t>5. </a:t>
            </a:r>
            <a:r>
              <a:rPr lang="ru-RU" altLang="ru-RU" sz="2000" smtClean="0">
                <a:cs typeface="Arial" charset="0"/>
              </a:rPr>
              <a:t>Разработка порядка предъявления рекламацией к поставщикам при нарушении качественных показателей энергоносителей.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5929313" y="4286250"/>
            <a:ext cx="3000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/>
              <a:t>Повышение качества поставляемых энергоресурсов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072188" y="578643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2010г.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5143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23622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0538"/>
          </a:xfrm>
        </p:spPr>
        <p:txBody>
          <a:bodyPr/>
          <a:lstStyle/>
          <a:p>
            <a:r>
              <a:rPr lang="en-US" altLang="ru-RU" sz="2000" smtClean="0">
                <a:cs typeface="Arial" charset="0"/>
              </a:rPr>
              <a:t>6. </a:t>
            </a:r>
            <a:r>
              <a:rPr lang="ru-RU" altLang="ru-RU" sz="2000" smtClean="0">
                <a:cs typeface="Arial" charset="0"/>
              </a:rPr>
              <a:t>Организация режима работы энергопотребляющего оборудования и освещения (выключение или перевод в режим «сна» компьютеров при простое, полная загрузка посудомоечных и стиральных машин, исключение работы оборудования «на холстом ходу» и др.).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18430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072188" y="578643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2010- 2015г.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0800" y="4114800"/>
            <a:ext cx="2286000" cy="91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latin typeface="+mn-lt"/>
              </a:rPr>
              <a:t>Снижение потребления энергоресурсов</a:t>
            </a:r>
            <a:endParaRPr lang="ru-RU" dirty="0">
              <a:latin typeface="+mn-lt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0"/>
            <a:ext cx="3132138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40386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974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000" smtClean="0">
                <a:cs typeface="Arial" charset="0"/>
              </a:rPr>
              <a:t>7. </a:t>
            </a:r>
            <a:r>
              <a:rPr lang="ru-RU" altLang="ru-RU" sz="2000" smtClean="0">
                <a:cs typeface="Arial" charset="0"/>
              </a:rPr>
              <a:t>Контроль за нецелевым использованием энергоносителей (отбор воды из системы отопления</a:t>
            </a:r>
            <a:r>
              <a:rPr lang="ru-RU" altLang="ru-RU" sz="2000" smtClean="0">
                <a:latin typeface="Arial" charset="0"/>
              </a:rPr>
              <a:t>, протечки</a:t>
            </a:r>
            <a:r>
              <a:rPr lang="ru-RU" altLang="ru-RU" sz="2000" smtClean="0">
                <a:latin typeface="Arial" charset="0"/>
                <a:cs typeface="Arial" charset="0"/>
              </a:rPr>
              <a:t> </a:t>
            </a:r>
            <a:r>
              <a:rPr lang="ru-RU" altLang="ru-RU" sz="2000" smtClean="0">
                <a:cs typeface="Arial" charset="0"/>
              </a:rPr>
              <a:t>и др.).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7563"/>
            <a:ext cx="40989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6643688" y="4214813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Снижение потребления энергоресурсов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072188" y="578643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Срок исполнения 2010- 2015г.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892</TotalTime>
  <Words>1278</Words>
  <Application>Microsoft Office PowerPoint</Application>
  <PresentationFormat>Экран (4:3)</PresentationFormat>
  <Paragraphs>192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Century Gothic</vt:lpstr>
      <vt:lpstr>Wingdings 2</vt:lpstr>
      <vt:lpstr>Verdana</vt:lpstr>
      <vt:lpstr>Calibri</vt:lpstr>
      <vt:lpstr>Tahoma</vt:lpstr>
      <vt:lpstr>Times New Roman</vt:lpstr>
      <vt:lpstr>Symbol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П.А.</cp:lastModifiedBy>
  <cp:revision>77</cp:revision>
  <dcterms:created xsi:type="dcterms:W3CDTF">2010-04-19T09:28:25Z</dcterms:created>
  <dcterms:modified xsi:type="dcterms:W3CDTF">2021-04-04T12:55:38Z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0008004c25000000000001023620</vt:lpwstr>
  </property>
</Properties>
</file>