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5"/>
  </p:notesMasterIdLst>
  <p:handoutMasterIdLst>
    <p:handoutMasterId r:id="rId26"/>
  </p:handoutMasterIdLst>
  <p:sldIdLst>
    <p:sldId id="556" r:id="rId2"/>
    <p:sldId id="564" r:id="rId3"/>
    <p:sldId id="563" r:id="rId4"/>
    <p:sldId id="562" r:id="rId5"/>
    <p:sldId id="561" r:id="rId6"/>
    <p:sldId id="560" r:id="rId7"/>
    <p:sldId id="559" r:id="rId8"/>
    <p:sldId id="557" r:id="rId9"/>
    <p:sldId id="567" r:id="rId10"/>
    <p:sldId id="558" r:id="rId11"/>
    <p:sldId id="565" r:id="rId12"/>
    <p:sldId id="566" r:id="rId13"/>
    <p:sldId id="569" r:id="rId14"/>
    <p:sldId id="542" r:id="rId15"/>
    <p:sldId id="539" r:id="rId16"/>
    <p:sldId id="540" r:id="rId17"/>
    <p:sldId id="570" r:id="rId18"/>
    <p:sldId id="541" r:id="rId19"/>
    <p:sldId id="544" r:id="rId20"/>
    <p:sldId id="546" r:id="rId21"/>
    <p:sldId id="568" r:id="rId22"/>
    <p:sldId id="572" r:id="rId23"/>
    <p:sldId id="543" r:id="rId24"/>
  </p:sldIdLst>
  <p:sldSz cx="9144000" cy="6858000" type="screen4x3"/>
  <p:notesSz cx="6794500" cy="9918700"/>
  <p:custDataLst>
    <p:tags r:id="rId27"/>
  </p:custDataLst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CCECFF"/>
    <a:srgbClr val="CCFFFF"/>
    <a:srgbClr val="669900"/>
    <a:srgbClr val="336699"/>
    <a:srgbClr val="006699"/>
    <a:srgbClr val="0000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79" autoAdjust="0"/>
    <p:restoredTop sz="86613" autoAdjust="0"/>
  </p:normalViewPr>
  <p:slideViewPr>
    <p:cSldViewPr>
      <p:cViewPr>
        <p:scale>
          <a:sx n="75" d="100"/>
          <a:sy n="75" d="100"/>
        </p:scale>
        <p:origin x="-2124" y="-492"/>
      </p:cViewPr>
      <p:guideLst>
        <p:guide orient="horz" pos="2160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defRPr sz="1200">
                <a:latin typeface="Verdana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>
                <a:latin typeface="Verdana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defRPr sz="1200">
                <a:latin typeface="Verdana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340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>
                <a:latin typeface="Verdana" pitchFamily="34" charset="0"/>
              </a:defRPr>
            </a:lvl1pPr>
          </a:lstStyle>
          <a:p>
            <a:fld id="{D54A0F14-A499-4E13-B786-D739B82B3C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8046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21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erdana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3813" y="0"/>
            <a:ext cx="29305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11162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71538" y="708025"/>
            <a:ext cx="5024437" cy="3768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1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700" y="4713288"/>
            <a:ext cx="4960938" cy="447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4988"/>
            <a:ext cx="2932113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erdana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3813" y="9424988"/>
            <a:ext cx="2930525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fld id="{8AFF306C-DD5B-408D-9AD9-DCFAEC12C6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6571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C91752-1E96-464A-B37E-E7353F6E6126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59350" cy="3719512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1700"/>
            <a:ext cx="5435600" cy="44624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ru-RU" b="1">
                <a:solidFill>
                  <a:srgbClr val="FF0000"/>
                </a:solidFill>
              </a:rPr>
              <a:t>Offizielles, lizenziertes Foto!!!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551F80-20AB-4404-9BB4-2B4DA970BA2A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12318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57763" cy="3717925"/>
          </a:xfrm>
          <a:ln/>
        </p:spPr>
      </p:sp>
      <p:sp>
        <p:nvSpPr>
          <p:cNvPr id="1231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0113"/>
            <a:ext cx="4984750" cy="4464050"/>
          </a:xfrm>
        </p:spPr>
        <p:txBody>
          <a:bodyPr/>
          <a:lstStyle/>
          <a:p>
            <a:r>
              <a:rPr lang="en-GB" altLang="ru-RU"/>
              <a:t>See detail on additional slides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56254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84805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0338" y="609600"/>
            <a:ext cx="1947862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3575" y="609600"/>
            <a:ext cx="5694363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18641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41596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4795997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2258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3481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19779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27708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0574070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8032057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rgbClr val="6699FF">
                <a:gamma/>
                <a:shade val="46275"/>
                <a:invGamma/>
              </a:srgb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"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3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63575" y="6096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da-DK" altLang="ru-RU" smtClean="0"/>
              <a:t>Образец заголовка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ru-RU" smtClean="0"/>
              <a:t>Образец текста</a:t>
            </a:r>
          </a:p>
          <a:p>
            <a:pPr lvl="1"/>
            <a:r>
              <a:rPr lang="da-DK" altLang="ru-RU" smtClean="0"/>
              <a:t>Второй уровень</a:t>
            </a:r>
          </a:p>
          <a:p>
            <a:pPr lvl="2"/>
            <a:r>
              <a:rPr lang="da-DK" altLang="ru-RU" smtClean="0"/>
              <a:t>Третий уровень</a:t>
            </a:r>
          </a:p>
          <a:p>
            <a:pPr lvl="3"/>
            <a:r>
              <a:rPr lang="da-DK" altLang="ru-RU" smtClean="0"/>
              <a:t>Четвертый уровень</a:t>
            </a:r>
          </a:p>
          <a:p>
            <a:pPr lvl="4"/>
            <a:r>
              <a:rPr lang="da-DK" altLang="ru-RU" smtClean="0"/>
              <a:t>Пятый уровень</a:t>
            </a:r>
          </a:p>
        </p:txBody>
      </p:sp>
      <p:sp>
        <p:nvSpPr>
          <p:cNvPr id="187397" name="Rectangle 5"/>
          <p:cNvSpPr>
            <a:spLocks noChangeArrowheads="1"/>
          </p:cNvSpPr>
          <p:nvPr/>
        </p:nvSpPr>
        <p:spPr bwMode="auto">
          <a:xfrm>
            <a:off x="8232775" y="6673850"/>
            <a:ext cx="91122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r" eaLnBrk="0" hangingPunct="0">
              <a:spcBef>
                <a:spcPct val="50000"/>
              </a:spcBef>
            </a:pPr>
            <a:fld id="{F9DACB86-7B8A-4EDB-864A-3F0E51C1B20F}" type="slidenum">
              <a:rPr lang="da-DK" altLang="ru-RU" sz="700">
                <a:solidFill>
                  <a:schemeClr val="bg1"/>
                </a:solidFill>
                <a:latin typeface="Times New Roman" pitchFamily="18" charset="0"/>
              </a:rPr>
              <a:pPr algn="r" eaLnBrk="0" hangingPunct="0">
                <a:spcBef>
                  <a:spcPct val="50000"/>
                </a:spcBef>
              </a:pPr>
              <a:t>‹#›</a:t>
            </a:fld>
            <a:endParaRPr lang="da-DK" altLang="ru-RU" sz="7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6397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63972"/>
          </a:solidFill>
          <a:latin typeface="Times New Roman" pitchFamily="18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63972"/>
          </a:solidFill>
          <a:latin typeface="Times New Roman" pitchFamily="18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63972"/>
          </a:solidFill>
          <a:latin typeface="Times New Roman" pitchFamily="18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63972"/>
          </a:solidFill>
          <a:latin typeface="Times New Roman" pitchFamily="18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63972"/>
          </a:solidFill>
          <a:latin typeface="Times New Roman" pitchFamily="18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63972"/>
          </a:solidFill>
          <a:latin typeface="Times New Roman" pitchFamily="18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63972"/>
          </a:solidFill>
          <a:latin typeface="Times New Roman" pitchFamily="18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63972"/>
          </a:solidFill>
          <a:latin typeface="Times New Roman" pitchFamily="18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defRPr sz="2000">
          <a:solidFill>
            <a:srgbClr val="003366"/>
          </a:solidFill>
          <a:latin typeface="+mn-lt"/>
          <a:ea typeface="+mn-ea"/>
          <a:cs typeface="+mn-cs"/>
        </a:defRPr>
      </a:lvl1pPr>
      <a:lvl2pPr marL="476250" indent="-285750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SzPct val="100000"/>
        <a:buChar char="•"/>
        <a:defRPr sz="2000">
          <a:solidFill>
            <a:srgbClr val="003366"/>
          </a:solidFill>
          <a:latin typeface="+mn-lt"/>
        </a:defRPr>
      </a:lvl2pPr>
      <a:lvl3pPr marL="895350" indent="-228600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SzPct val="75000"/>
        <a:buChar char="•"/>
        <a:defRPr sz="2000">
          <a:solidFill>
            <a:srgbClr val="003366"/>
          </a:solidFill>
          <a:latin typeface="+mn-lt"/>
        </a:defRPr>
      </a:lvl3pPr>
      <a:lvl4pPr marL="1314450" indent="-228600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SzPct val="75000"/>
        <a:buChar char="•"/>
        <a:defRPr sz="2000">
          <a:solidFill>
            <a:srgbClr val="003366"/>
          </a:solidFill>
          <a:latin typeface="+mn-lt"/>
        </a:defRPr>
      </a:lvl4pPr>
      <a:lvl5pPr marL="1733550" indent="-228600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SzPct val="75000"/>
        <a:buChar char="•"/>
        <a:defRPr sz="2000">
          <a:solidFill>
            <a:srgbClr val="003366"/>
          </a:solidFill>
          <a:latin typeface="+mn-lt"/>
        </a:defRPr>
      </a:lvl5pPr>
      <a:lvl6pPr marL="2190750" indent="-228600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SzPct val="75000"/>
        <a:buChar char="•"/>
        <a:defRPr sz="2000">
          <a:solidFill>
            <a:srgbClr val="003366"/>
          </a:solidFill>
          <a:latin typeface="+mn-lt"/>
        </a:defRPr>
      </a:lvl6pPr>
      <a:lvl7pPr marL="2647950" indent="-228600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SzPct val="75000"/>
        <a:buChar char="•"/>
        <a:defRPr sz="2000">
          <a:solidFill>
            <a:srgbClr val="003366"/>
          </a:solidFill>
          <a:latin typeface="+mn-lt"/>
        </a:defRPr>
      </a:lvl7pPr>
      <a:lvl8pPr marL="3105150" indent="-228600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SzPct val="75000"/>
        <a:buChar char="•"/>
        <a:defRPr sz="2000">
          <a:solidFill>
            <a:srgbClr val="003366"/>
          </a:solidFill>
          <a:latin typeface="+mn-lt"/>
        </a:defRPr>
      </a:lvl8pPr>
      <a:lvl9pPr marL="3562350" indent="-228600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SzPct val="75000"/>
        <a:buChar char="•"/>
        <a:defRPr sz="2000">
          <a:solidFill>
            <a:srgbClr val="00336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68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9144000" cy="189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6806" name="Text Box 6"/>
          <p:cNvSpPr txBox="1">
            <a:spLocks noChangeArrowheads="1"/>
          </p:cNvSpPr>
          <p:nvPr/>
        </p:nvSpPr>
        <p:spPr bwMode="auto">
          <a:xfrm>
            <a:off x="611188" y="620713"/>
            <a:ext cx="82819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ru-RU" b="1">
                <a:solidFill>
                  <a:srgbClr val="064B86"/>
                </a:solidFill>
                <a:latin typeface="Grundfos TheSans" pitchFamily="34" charset="0"/>
              </a:rPr>
              <a:t>&gt;</a:t>
            </a:r>
            <a:r>
              <a:rPr lang="ru-RU" altLang="ru-RU" b="1">
                <a:solidFill>
                  <a:srgbClr val="064B86"/>
                </a:solidFill>
                <a:latin typeface="Arial" charset="0"/>
              </a:rPr>
              <a:t>Энергоэффективность</a:t>
            </a:r>
            <a:r>
              <a:rPr lang="en-US" altLang="ru-RU" b="1">
                <a:solidFill>
                  <a:srgbClr val="064B86"/>
                </a:solidFill>
                <a:latin typeface="Arial" charset="0"/>
              </a:rPr>
              <a:t> </a:t>
            </a:r>
            <a:r>
              <a:rPr lang="ru-RU" altLang="ru-RU" b="1">
                <a:solidFill>
                  <a:srgbClr val="064B86"/>
                </a:solidFill>
                <a:latin typeface="Arial" charset="0"/>
              </a:rPr>
              <a:t>         </a:t>
            </a:r>
            <a:r>
              <a:rPr lang="en-US" altLang="ru-RU" b="1">
                <a:solidFill>
                  <a:srgbClr val="064B86"/>
                </a:solidFill>
                <a:latin typeface="Grundfos TheSans" pitchFamily="34" charset="0"/>
              </a:rPr>
              <a:t>&gt;</a:t>
            </a:r>
            <a:r>
              <a:rPr lang="ru-RU" altLang="ru-RU" b="1">
                <a:solidFill>
                  <a:srgbClr val="064B86"/>
                </a:solidFill>
                <a:latin typeface="Arial" charset="0"/>
              </a:rPr>
              <a:t>Ресурсосбережение</a:t>
            </a:r>
          </a:p>
          <a:p>
            <a:pPr>
              <a:buFont typeface="Wingdings" pitchFamily="2" charset="2"/>
              <a:buNone/>
            </a:pPr>
            <a:endParaRPr lang="ru-RU" altLang="ru-RU" b="1">
              <a:solidFill>
                <a:srgbClr val="064B86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ru-RU" b="1">
                <a:solidFill>
                  <a:srgbClr val="064B86"/>
                </a:solidFill>
                <a:latin typeface="Grundfos TheSans" pitchFamily="34" charset="0"/>
              </a:rPr>
              <a:t>&gt;</a:t>
            </a:r>
            <a:r>
              <a:rPr lang="ru-RU" altLang="ru-RU" b="1">
                <a:solidFill>
                  <a:srgbClr val="064B86"/>
                </a:solidFill>
                <a:latin typeface="Arial" charset="0"/>
              </a:rPr>
              <a:t>Защита окружающей среды</a:t>
            </a:r>
          </a:p>
        </p:txBody>
      </p:sp>
      <p:sp>
        <p:nvSpPr>
          <p:cNvPr id="1356807" name="Text Box 7"/>
          <p:cNvSpPr txBox="1">
            <a:spLocks noChangeArrowheads="1"/>
          </p:cNvSpPr>
          <p:nvPr/>
        </p:nvSpPr>
        <p:spPr bwMode="auto">
          <a:xfrm>
            <a:off x="3952875" y="4652963"/>
            <a:ext cx="164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rgbClr val="064B86"/>
                </a:solidFill>
                <a:latin typeface="Grundfos TheSans" pitchFamily="34" charset="0"/>
              </a:rPr>
              <a:t>Белгород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397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3971" name="Text Box 3"/>
          <p:cNvSpPr txBox="1">
            <a:spLocks noChangeArrowheads="1"/>
          </p:cNvSpPr>
          <p:nvPr/>
        </p:nvSpPr>
        <p:spPr bwMode="auto">
          <a:xfrm>
            <a:off x="179388" y="595313"/>
            <a:ext cx="8893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altLang="ru-RU" sz="3600" b="1">
                <a:solidFill>
                  <a:schemeClr val="bg1"/>
                </a:solidFill>
                <a:latin typeface="Grundfos TheSans" pitchFamily="34" charset="0"/>
              </a:rPr>
              <a:t>Потенциальная экономия энергии</a:t>
            </a:r>
          </a:p>
        </p:txBody>
      </p:sp>
      <p:sp>
        <p:nvSpPr>
          <p:cNvPr id="1363972" name="Text Box 4"/>
          <p:cNvSpPr txBox="1">
            <a:spLocks noChangeArrowheads="1"/>
          </p:cNvSpPr>
          <p:nvPr/>
        </p:nvSpPr>
        <p:spPr bwMode="auto">
          <a:xfrm>
            <a:off x="5553075" y="1443038"/>
            <a:ext cx="1395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200" b="1">
                <a:solidFill>
                  <a:schemeClr val="bg1"/>
                </a:solidFill>
                <a:latin typeface="Grundfos TheSans" pitchFamily="34" charset="0"/>
              </a:rPr>
              <a:t>Повышение </a:t>
            </a:r>
          </a:p>
          <a:p>
            <a:r>
              <a:rPr lang="ru-RU" altLang="ru-RU" sz="1200" b="1">
                <a:solidFill>
                  <a:schemeClr val="bg1"/>
                </a:solidFill>
                <a:latin typeface="Grundfos TheSans" pitchFamily="34" charset="0"/>
              </a:rPr>
              <a:t>эффективности</a:t>
            </a:r>
          </a:p>
        </p:txBody>
      </p:sp>
      <p:sp>
        <p:nvSpPr>
          <p:cNvPr id="1363973" name="Text Box 5"/>
          <p:cNvSpPr txBox="1">
            <a:spLocks noChangeArrowheads="1"/>
          </p:cNvSpPr>
          <p:nvPr/>
        </p:nvSpPr>
        <p:spPr bwMode="auto">
          <a:xfrm>
            <a:off x="5605463" y="3043238"/>
            <a:ext cx="1343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200" b="1">
                <a:solidFill>
                  <a:schemeClr val="bg1"/>
                </a:solidFill>
                <a:latin typeface="Grundfos TheSans" pitchFamily="34" charset="0"/>
              </a:rPr>
              <a:t>Регулирование</a:t>
            </a:r>
          </a:p>
          <a:p>
            <a:r>
              <a:rPr lang="ru-RU" altLang="ru-RU" sz="1200" b="1">
                <a:solidFill>
                  <a:schemeClr val="bg1"/>
                </a:solidFill>
                <a:latin typeface="Grundfos TheSans" pitchFamily="34" charset="0"/>
              </a:rPr>
              <a:t>скорости</a:t>
            </a:r>
          </a:p>
        </p:txBody>
      </p:sp>
      <p:sp>
        <p:nvSpPr>
          <p:cNvPr id="1363974" name="Text Box 6"/>
          <p:cNvSpPr txBox="1">
            <a:spLocks noChangeArrowheads="1"/>
          </p:cNvSpPr>
          <p:nvPr/>
        </p:nvSpPr>
        <p:spPr bwMode="auto">
          <a:xfrm>
            <a:off x="5613400" y="4581525"/>
            <a:ext cx="133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200" b="1">
                <a:solidFill>
                  <a:schemeClr val="bg1"/>
                </a:solidFill>
                <a:latin typeface="Grundfos TheSans" pitchFamily="34" charset="0"/>
              </a:rPr>
              <a:t>Электронное </a:t>
            </a:r>
          </a:p>
          <a:p>
            <a:r>
              <a:rPr lang="ru-RU" altLang="ru-RU" sz="1200" b="1">
                <a:solidFill>
                  <a:schemeClr val="bg1"/>
                </a:solidFill>
                <a:latin typeface="Grundfos TheSans" pitchFamily="34" charset="0"/>
              </a:rPr>
              <a:t>регулирование</a:t>
            </a:r>
          </a:p>
        </p:txBody>
      </p:sp>
      <p:sp>
        <p:nvSpPr>
          <p:cNvPr id="1363975" name="Text Box 7"/>
          <p:cNvSpPr txBox="1">
            <a:spLocks noChangeArrowheads="1"/>
          </p:cNvSpPr>
          <p:nvPr/>
        </p:nvSpPr>
        <p:spPr bwMode="auto">
          <a:xfrm>
            <a:off x="5722938" y="1985963"/>
            <a:ext cx="115411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4800" b="1">
                <a:solidFill>
                  <a:schemeClr val="bg1"/>
                </a:solidFill>
                <a:latin typeface="Grundfos TheSans" pitchFamily="34" charset="0"/>
              </a:rPr>
              <a:t>7 %</a:t>
            </a:r>
          </a:p>
        </p:txBody>
      </p:sp>
      <p:sp>
        <p:nvSpPr>
          <p:cNvPr id="1363976" name="Text Box 8"/>
          <p:cNvSpPr txBox="1">
            <a:spLocks noChangeArrowheads="1"/>
          </p:cNvSpPr>
          <p:nvPr/>
        </p:nvSpPr>
        <p:spPr bwMode="auto">
          <a:xfrm>
            <a:off x="5484813" y="3573463"/>
            <a:ext cx="14890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4800" b="1">
                <a:solidFill>
                  <a:schemeClr val="bg1"/>
                </a:solidFill>
                <a:latin typeface="Grundfos TheSans" pitchFamily="34" charset="0"/>
              </a:rPr>
              <a:t>30 %</a:t>
            </a:r>
          </a:p>
        </p:txBody>
      </p:sp>
      <p:sp>
        <p:nvSpPr>
          <p:cNvPr id="1363977" name="Text Box 9"/>
          <p:cNvSpPr txBox="1">
            <a:spLocks noChangeArrowheads="1"/>
          </p:cNvSpPr>
          <p:nvPr/>
        </p:nvSpPr>
        <p:spPr bwMode="auto">
          <a:xfrm>
            <a:off x="5557838" y="5157788"/>
            <a:ext cx="14890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4800" b="1">
                <a:solidFill>
                  <a:schemeClr val="bg1"/>
                </a:solidFill>
                <a:latin typeface="Grundfos TheSans" pitchFamily="34" charset="0"/>
              </a:rPr>
              <a:t>60 %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22" name="Text Box 6"/>
          <p:cNvSpPr txBox="1">
            <a:spLocks noChangeArrowheads="1"/>
          </p:cNvSpPr>
          <p:nvPr/>
        </p:nvSpPr>
        <p:spPr bwMode="auto">
          <a:xfrm>
            <a:off x="179388" y="668338"/>
            <a:ext cx="4897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altLang="ru-RU" b="1">
                <a:solidFill>
                  <a:srgbClr val="064B86"/>
                </a:solidFill>
                <a:latin typeface="Grundfos TheSans" pitchFamily="34" charset="0"/>
              </a:rPr>
              <a:t>Что такое </a:t>
            </a:r>
            <a:r>
              <a:rPr lang="en-US" altLang="ru-RU" b="1">
                <a:solidFill>
                  <a:srgbClr val="064B86"/>
                </a:solidFill>
                <a:latin typeface="Grundfos TheSans" pitchFamily="34" charset="0"/>
              </a:rPr>
              <a:t>Grundfos BlueFlux</a:t>
            </a:r>
            <a:r>
              <a:rPr lang="ru-RU" altLang="ru-RU" b="1">
                <a:solidFill>
                  <a:srgbClr val="064B86"/>
                </a:solidFill>
                <a:latin typeface="Grundfos TheSans" pitchFamily="34" charset="0"/>
              </a:rPr>
              <a:t>?</a:t>
            </a:r>
          </a:p>
        </p:txBody>
      </p:sp>
      <p:sp>
        <p:nvSpPr>
          <p:cNvPr id="1366025" name="Rectangle 9"/>
          <p:cNvSpPr>
            <a:spLocks noChangeArrowheads="1"/>
          </p:cNvSpPr>
          <p:nvPr/>
        </p:nvSpPr>
        <p:spPr bwMode="auto">
          <a:xfrm>
            <a:off x="3563938" y="1487488"/>
            <a:ext cx="5624512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ru-RU" altLang="ru-RU" sz="1800" b="1">
                <a:solidFill>
                  <a:srgbClr val="0033CC"/>
                </a:solidFill>
                <a:latin typeface="Grundfos TheSans" pitchFamily="34" charset="0"/>
              </a:rPr>
              <a:t>Grundfos Blueflux ®  лучшее от Grundfos:  энергоэффективные двигатели  и частотно-регулируемые приводы </a:t>
            </a:r>
          </a:p>
          <a:p>
            <a:pPr algn="l"/>
            <a:endParaRPr lang="ru-RU" altLang="ru-RU" sz="1800" b="1">
              <a:solidFill>
                <a:srgbClr val="0033CC"/>
              </a:solidFill>
              <a:latin typeface="Grundfos TheSans" pitchFamily="34" charset="0"/>
            </a:endParaRPr>
          </a:p>
          <a:p>
            <a:pPr algn="l"/>
            <a:r>
              <a:rPr lang="ru-RU" altLang="ru-RU" sz="1800" b="1">
                <a:solidFill>
                  <a:srgbClr val="0033CC"/>
                </a:solidFill>
                <a:latin typeface="Grundfos TheSans" pitchFamily="34" charset="0"/>
              </a:rPr>
              <a:t>соответствуют или превышают  требования </a:t>
            </a:r>
            <a:r>
              <a:rPr lang="en-US" altLang="ru-RU" sz="1800" b="1">
                <a:solidFill>
                  <a:srgbClr val="0033CC"/>
                </a:solidFill>
                <a:latin typeface="Grundfos TheSans" pitchFamily="34" charset="0"/>
              </a:rPr>
              <a:t>IE3</a:t>
            </a:r>
            <a:endParaRPr lang="ru-RU" altLang="ru-RU" sz="1800" b="1">
              <a:solidFill>
                <a:srgbClr val="0033CC"/>
              </a:solidFill>
              <a:latin typeface="Grundfos TheSans" pitchFamily="34" charset="0"/>
            </a:endParaRPr>
          </a:p>
          <a:p>
            <a:pPr algn="l"/>
            <a:endParaRPr lang="ru-RU" altLang="ru-RU" sz="1800" b="1">
              <a:solidFill>
                <a:srgbClr val="0033CC"/>
              </a:solidFill>
              <a:latin typeface="Grundfos TheSans" pitchFamily="34" charset="0"/>
            </a:endParaRPr>
          </a:p>
          <a:p>
            <a:pPr algn="l"/>
            <a:r>
              <a:rPr lang="ru-RU" altLang="ru-RU" sz="1800" b="1">
                <a:solidFill>
                  <a:srgbClr val="0033CC"/>
                </a:solidFill>
                <a:latin typeface="Grundfos TheSans" pitchFamily="34" charset="0"/>
              </a:rPr>
              <a:t>Двигатели </a:t>
            </a:r>
            <a:r>
              <a:rPr lang="en-US" altLang="ru-RU" sz="1800" b="1">
                <a:solidFill>
                  <a:srgbClr val="0033CC"/>
                </a:solidFill>
                <a:latin typeface="Grundfos TheSans" pitchFamily="34" charset="0"/>
              </a:rPr>
              <a:t>Grundfos Blueflux</a:t>
            </a:r>
            <a:r>
              <a:rPr lang="ru-RU" altLang="ru-RU" sz="1800" b="1">
                <a:solidFill>
                  <a:srgbClr val="0033CC"/>
                </a:solidFill>
                <a:latin typeface="Grundfos TheSans" pitchFamily="34" charset="0"/>
              </a:rPr>
              <a:t> доступны на российском рынке уже сегодня!  </a:t>
            </a:r>
          </a:p>
          <a:p>
            <a:pPr algn="l"/>
            <a:endParaRPr lang="ru-RU" altLang="ru-RU" sz="1800" b="1">
              <a:solidFill>
                <a:srgbClr val="0033CC"/>
              </a:solidFill>
              <a:latin typeface="Grundfos TheSans" pitchFamily="34" charset="0"/>
            </a:endParaRPr>
          </a:p>
        </p:txBody>
      </p:sp>
      <p:pic>
        <p:nvPicPr>
          <p:cNvPr id="136602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2808288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602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437063"/>
            <a:ext cx="6408738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893175" cy="1511300"/>
          </a:xfrm>
          <a:noFill/>
          <a:ln/>
        </p:spPr>
        <p:txBody>
          <a:bodyPr/>
          <a:lstStyle/>
          <a:p>
            <a:pPr algn="l"/>
            <a:r>
              <a:rPr lang="ru-RU" altLang="ru-RU" sz="2400">
                <a:latin typeface="Grundfos TheSans" pitchFamily="34" charset="0"/>
              </a:rPr>
              <a:t/>
            </a:r>
            <a:br>
              <a:rPr lang="ru-RU" altLang="ru-RU" sz="2400">
                <a:latin typeface="Grundfos TheSans" pitchFamily="34" charset="0"/>
              </a:rPr>
            </a:br>
            <a:r>
              <a:rPr lang="en-US" altLang="ru-RU" sz="2400">
                <a:latin typeface="Grundfos TheSans" pitchFamily="34" charset="0"/>
              </a:rPr>
              <a:t>Grundfos </a:t>
            </a:r>
            <a:r>
              <a:rPr lang="ru-RU" altLang="ru-RU" sz="2400">
                <a:latin typeface="Grundfos TheSans" pitchFamily="34" charset="0"/>
              </a:rPr>
              <a:t>перешел на электродвигатели </a:t>
            </a:r>
            <a:br>
              <a:rPr lang="ru-RU" altLang="ru-RU" sz="2400">
                <a:latin typeface="Grundfos TheSans" pitchFamily="34" charset="0"/>
              </a:rPr>
            </a:br>
            <a:r>
              <a:rPr lang="ru-RU" altLang="ru-RU" sz="2400">
                <a:latin typeface="Grundfos TheSans" pitchFamily="34" charset="0"/>
              </a:rPr>
              <a:t>высшего европейского класса энергоэффективности </a:t>
            </a:r>
            <a:r>
              <a:rPr lang="en-US" altLang="ru-RU" sz="2400">
                <a:latin typeface="Grundfos TheSans" pitchFamily="34" charset="0"/>
              </a:rPr>
              <a:t>IE3</a:t>
            </a:r>
            <a:br>
              <a:rPr lang="en-US" altLang="ru-RU" sz="2400">
                <a:latin typeface="Grundfos TheSans" pitchFamily="34" charset="0"/>
              </a:rPr>
            </a:br>
            <a:endParaRPr lang="ru-RU" altLang="ru-RU" sz="2400">
              <a:latin typeface="Grundfos TheSans" pitchFamily="34" charset="0"/>
            </a:endParaRPr>
          </a:p>
        </p:txBody>
      </p:sp>
      <p:pic>
        <p:nvPicPr>
          <p:cNvPr id="13680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216275"/>
            <a:ext cx="3276600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80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1916113"/>
            <a:ext cx="3021012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80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2205038"/>
            <a:ext cx="2389188" cy="38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80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1979612" cy="174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354" name="Text Box 2"/>
          <p:cNvSpPr txBox="1">
            <a:spLocks noChangeArrowheads="1"/>
          </p:cNvSpPr>
          <p:nvPr/>
        </p:nvSpPr>
        <p:spPr bwMode="auto">
          <a:xfrm>
            <a:off x="539750" y="465138"/>
            <a:ext cx="5041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altLang="ru-RU" sz="2000" b="1">
                <a:solidFill>
                  <a:srgbClr val="006699"/>
                </a:solidFill>
                <a:latin typeface="Grundfos TheSans" pitchFamily="34" charset="0"/>
              </a:rPr>
              <a:t>Энергосберегающие решения </a:t>
            </a:r>
            <a:r>
              <a:rPr lang="en-US" altLang="ru-RU" sz="2000" b="1">
                <a:solidFill>
                  <a:srgbClr val="006699"/>
                </a:solidFill>
                <a:latin typeface="Grundfos TheSans" pitchFamily="34" charset="0"/>
              </a:rPr>
              <a:t>Grundfos</a:t>
            </a:r>
            <a:endParaRPr lang="ru-RU" altLang="ru-RU" sz="2000" b="1">
              <a:solidFill>
                <a:srgbClr val="006699"/>
              </a:solidFill>
              <a:latin typeface="Grundfos TheSans" pitchFamily="34" charset="0"/>
            </a:endParaRPr>
          </a:p>
        </p:txBody>
      </p:sp>
      <p:pic>
        <p:nvPicPr>
          <p:cNvPr id="13803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125538"/>
            <a:ext cx="1590675" cy="114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03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852738"/>
            <a:ext cx="3810000" cy="123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03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49275"/>
            <a:ext cx="2286000" cy="17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03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1477963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0359" name="Text Box 7"/>
          <p:cNvSpPr txBox="1">
            <a:spLocks noChangeArrowheads="1"/>
          </p:cNvSpPr>
          <p:nvPr/>
        </p:nvSpPr>
        <p:spPr bwMode="auto">
          <a:xfrm>
            <a:off x="7620000" y="2362200"/>
            <a:ext cx="722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ru-RU" sz="2000" b="1">
                <a:solidFill>
                  <a:srgbClr val="006699"/>
                </a:solidFill>
                <a:latin typeface="Arial" charset="0"/>
              </a:rPr>
              <a:t>CUE</a:t>
            </a:r>
            <a:endParaRPr lang="ru-RU" altLang="ru-RU" sz="2000" b="1">
              <a:solidFill>
                <a:srgbClr val="006699"/>
              </a:solidFill>
              <a:latin typeface="Arial" charset="0"/>
            </a:endParaRPr>
          </a:p>
        </p:txBody>
      </p:sp>
      <p:pic>
        <p:nvPicPr>
          <p:cNvPr id="138036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005263"/>
            <a:ext cx="2209800" cy="164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036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60800"/>
            <a:ext cx="1879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0362" name="Text Box 10"/>
          <p:cNvSpPr txBox="1">
            <a:spLocks noChangeArrowheads="1"/>
          </p:cNvSpPr>
          <p:nvPr/>
        </p:nvSpPr>
        <p:spPr bwMode="auto">
          <a:xfrm>
            <a:off x="2286000" y="5181600"/>
            <a:ext cx="74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ru-RU" sz="2000" b="1">
                <a:solidFill>
                  <a:srgbClr val="006699"/>
                </a:solidFill>
                <a:latin typeface="Arial" charset="0"/>
              </a:rPr>
              <a:t>MPC</a:t>
            </a:r>
            <a:endParaRPr lang="ru-RU" altLang="ru-RU" sz="2000" b="1">
              <a:solidFill>
                <a:srgbClr val="006699"/>
              </a:solidFill>
              <a:latin typeface="Arial" charset="0"/>
            </a:endParaRPr>
          </a:p>
        </p:txBody>
      </p:sp>
      <p:sp>
        <p:nvSpPr>
          <p:cNvPr id="1380363" name="Text Box 11"/>
          <p:cNvSpPr txBox="1">
            <a:spLocks noChangeArrowheads="1"/>
          </p:cNvSpPr>
          <p:nvPr/>
        </p:nvSpPr>
        <p:spPr bwMode="auto">
          <a:xfrm>
            <a:off x="533400" y="2819400"/>
            <a:ext cx="1144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ru-RU" sz="2000" b="1">
                <a:solidFill>
                  <a:srgbClr val="006699"/>
                </a:solidFill>
                <a:latin typeface="Arial" charset="0"/>
              </a:rPr>
              <a:t>MAGNA</a:t>
            </a:r>
            <a:endParaRPr lang="ru-RU" altLang="ru-RU" sz="2000" b="1">
              <a:solidFill>
                <a:srgbClr val="006699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44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644900"/>
            <a:ext cx="8785225" cy="23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4407" name="Text Box 7"/>
          <p:cNvSpPr txBox="1">
            <a:spLocks noChangeArrowheads="1"/>
          </p:cNvSpPr>
          <p:nvPr/>
        </p:nvSpPr>
        <p:spPr bwMode="auto">
          <a:xfrm>
            <a:off x="1865313" y="1147763"/>
            <a:ext cx="54927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500" b="1">
                <a:solidFill>
                  <a:srgbClr val="064B86"/>
                </a:solidFill>
                <a:latin typeface="Grundfos TheSans" pitchFamily="34" charset="0"/>
              </a:rPr>
              <a:t>НОВОЕ ОБРУДОВАНИЕ </a:t>
            </a:r>
            <a:endParaRPr lang="en-US" altLang="ru-RU" sz="3500" b="1">
              <a:solidFill>
                <a:srgbClr val="064B86"/>
              </a:solidFill>
              <a:latin typeface="Grundfos TheSans" pitchFamily="34" charset="0"/>
            </a:endParaRPr>
          </a:p>
          <a:p>
            <a:r>
              <a:rPr lang="ru-RU" altLang="ru-RU" sz="3500" b="1">
                <a:solidFill>
                  <a:srgbClr val="064B86"/>
                </a:solidFill>
                <a:latin typeface="Grundfos TheSans" pitchFamily="34" charset="0"/>
              </a:rPr>
              <a:t>2011 Г.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05" name="Picture 6" descr="G:\P_SmartDigital\Product Management\Marketing\Marketing Material\Product fotos\100407_smartdigital_beautyshots\Beautyshots überarbeitet\Alldos-0038_bear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6840538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10"/>
          <p:cNvSpPr txBox="1">
            <a:spLocks noChangeArrowheads="1"/>
          </p:cNvSpPr>
          <p:nvPr/>
        </p:nvSpPr>
        <p:spPr bwMode="auto">
          <a:xfrm>
            <a:off x="179388" y="1376363"/>
            <a:ext cx="7327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2000" b="1">
                <a:solidFill>
                  <a:srgbClr val="064B86"/>
                </a:solidFill>
                <a:latin typeface="Arial" charset="0"/>
              </a:rPr>
              <a:t>Снимая барьеры в дозировании</a:t>
            </a:r>
            <a:endParaRPr lang="de-DE" altLang="ru-RU" sz="2000" b="1">
              <a:solidFill>
                <a:srgbClr val="064B86"/>
              </a:solidFill>
              <a:latin typeface="Arial" charset="0"/>
            </a:endParaRPr>
          </a:p>
        </p:txBody>
      </p:sp>
      <p:sp>
        <p:nvSpPr>
          <p:cNvPr id="3076" name="Textfeld 10"/>
          <p:cNvSpPr txBox="1">
            <a:spLocks noChangeArrowheads="1"/>
          </p:cNvSpPr>
          <p:nvPr/>
        </p:nvSpPr>
        <p:spPr bwMode="auto">
          <a:xfrm>
            <a:off x="0" y="404813"/>
            <a:ext cx="84661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ru-RU" sz="2800" b="1">
                <a:solidFill>
                  <a:srgbClr val="064B86"/>
                </a:solidFill>
                <a:latin typeface="Grundfos TheSans OT 4SL" pitchFamily="34" charset="0"/>
              </a:rPr>
              <a:t>SMART Digital</a:t>
            </a:r>
            <a:endParaRPr lang="de-DE" altLang="ru-RU" sz="5400" b="1">
              <a:solidFill>
                <a:srgbClr val="064B86"/>
              </a:solidFill>
              <a:latin typeface="Grundfos TheSans OT 4S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77050" y="2565400"/>
            <a:ext cx="22669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265113" indent="-176213" algn="l">
              <a:tabLst>
                <a:tab pos="2651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tabLst>
                <a:tab pos="2651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tabLst>
                <a:tab pos="2651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tabLst>
                <a:tab pos="2651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tabLst>
                <a:tab pos="2651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rgbClr val="064B86"/>
              </a:buClr>
              <a:buSzPct val="100000"/>
              <a:buFont typeface="Wingdings" pitchFamily="2" charset="2"/>
              <a:buBlip>
                <a:blip r:embed="rId4"/>
              </a:buBlip>
            </a:pPr>
            <a:r>
              <a:rPr lang="ru-RU" altLang="ru-RU" sz="1800" b="1" i="1">
                <a:solidFill>
                  <a:srgbClr val="064B86"/>
                </a:solidFill>
                <a:latin typeface="Arial" charset="0"/>
              </a:rPr>
              <a:t>МОДУЛЬНОСТЬ</a:t>
            </a:r>
            <a:endParaRPr lang="en-GB" altLang="ru-RU" sz="1800" b="1" i="1">
              <a:solidFill>
                <a:srgbClr val="064B86"/>
              </a:solidFill>
              <a:latin typeface="Arial" charset="0"/>
            </a:endParaRPr>
          </a:p>
          <a:p>
            <a:pPr eaLnBrk="0" hangingPunct="0">
              <a:spcBef>
                <a:spcPct val="20000"/>
              </a:spcBef>
              <a:buClr>
                <a:srgbClr val="064B86"/>
              </a:buClr>
              <a:buSzPct val="100000"/>
              <a:buFont typeface="Wingdings" pitchFamily="2" charset="2"/>
              <a:buBlip>
                <a:blip r:embed="rId4"/>
              </a:buBlip>
            </a:pPr>
            <a:endParaRPr lang="en-GB" altLang="ru-RU" sz="1800" b="1" i="1">
              <a:solidFill>
                <a:srgbClr val="064B86"/>
              </a:solidFill>
              <a:latin typeface="Grundfos TheSans OT 4SL" pitchFamily="34" charset="0"/>
            </a:endParaRPr>
          </a:p>
          <a:p>
            <a:pPr eaLnBrk="0" hangingPunct="0">
              <a:spcBef>
                <a:spcPct val="20000"/>
              </a:spcBef>
              <a:buClr>
                <a:srgbClr val="064B86"/>
              </a:buClr>
              <a:buSzPct val="100000"/>
              <a:buFont typeface="Wingdings" pitchFamily="2" charset="2"/>
              <a:buBlip>
                <a:blip r:embed="rId4"/>
              </a:buBlip>
            </a:pPr>
            <a:r>
              <a:rPr lang="ru-RU" altLang="ru-RU" sz="1800" b="1" i="1">
                <a:solidFill>
                  <a:srgbClr val="C00000"/>
                </a:solidFill>
                <a:latin typeface="Arial" charset="0"/>
              </a:rPr>
              <a:t>ПРОСТОТА</a:t>
            </a:r>
            <a:endParaRPr lang="en-GB" altLang="ru-RU" sz="1800" b="1" i="1">
              <a:solidFill>
                <a:srgbClr val="C00000"/>
              </a:solidFill>
              <a:latin typeface="Arial" charset="0"/>
            </a:endParaRPr>
          </a:p>
          <a:p>
            <a:pPr eaLnBrk="0" hangingPunct="0">
              <a:spcBef>
                <a:spcPct val="20000"/>
              </a:spcBef>
              <a:buClr>
                <a:srgbClr val="064B86"/>
              </a:buClr>
              <a:buSzPct val="100000"/>
              <a:buFont typeface="Wingdings" pitchFamily="2" charset="2"/>
              <a:buBlip>
                <a:blip r:embed="rId4"/>
              </a:buBlip>
            </a:pPr>
            <a:endParaRPr lang="en-GB" altLang="ru-RU" sz="1800" b="1" i="1">
              <a:solidFill>
                <a:srgbClr val="064B86"/>
              </a:solidFill>
              <a:latin typeface="Grundfos TheSans OT 4SL" pitchFamily="34" charset="0"/>
            </a:endParaRPr>
          </a:p>
          <a:p>
            <a:pPr eaLnBrk="0" hangingPunct="0">
              <a:spcBef>
                <a:spcPct val="20000"/>
              </a:spcBef>
              <a:buClr>
                <a:srgbClr val="064B86"/>
              </a:buClr>
              <a:buSzPct val="100000"/>
              <a:buFont typeface="Wingdings" pitchFamily="2" charset="2"/>
              <a:buBlip>
                <a:blip r:embed="rId4"/>
              </a:buBlip>
            </a:pPr>
            <a:r>
              <a:rPr lang="ru-RU" altLang="ru-RU" sz="1800" b="1" i="1">
                <a:solidFill>
                  <a:srgbClr val="FFC000"/>
                </a:solidFill>
                <a:latin typeface="Arial" charset="0"/>
              </a:rPr>
              <a:t>ИНТЕЛЛЕКТ</a:t>
            </a:r>
            <a:endParaRPr lang="en-GB" altLang="ru-RU" sz="1800" b="1" i="1">
              <a:solidFill>
                <a:srgbClr val="FFC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50" name="Text Box 2"/>
          <p:cNvSpPr txBox="1">
            <a:spLocks noChangeArrowheads="1"/>
          </p:cNvSpPr>
          <p:nvPr/>
        </p:nvSpPr>
        <p:spPr bwMode="auto">
          <a:xfrm>
            <a:off x="914400" y="2324100"/>
            <a:ext cx="6810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altLang="ru-RU">
              <a:latin typeface="Grundfos TheSans" pitchFamily="34" charset="0"/>
              <a:cs typeface="Arial" charset="0"/>
            </a:endParaRPr>
          </a:p>
        </p:txBody>
      </p:sp>
      <p:sp>
        <p:nvSpPr>
          <p:cNvPr id="1230851" name="Text Box 9"/>
          <p:cNvSpPr txBox="1">
            <a:spLocks noChangeArrowheads="1"/>
          </p:cNvSpPr>
          <p:nvPr/>
        </p:nvSpPr>
        <p:spPr bwMode="auto">
          <a:xfrm>
            <a:off x="4537075" y="931863"/>
            <a:ext cx="5003800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ru-RU" sz="2000" b="1">
                <a:solidFill>
                  <a:srgbClr val="064B86"/>
                </a:solidFill>
                <a:latin typeface="Grundfos TheSans" pitchFamily="34" charset="0"/>
              </a:rPr>
              <a:t>SLV&amp;SEV</a:t>
            </a:r>
            <a:r>
              <a:rPr lang="de-DE" altLang="ru-RU" sz="2000">
                <a:solidFill>
                  <a:srgbClr val="064B86"/>
                </a:solidFill>
                <a:latin typeface="Grundfos TheSans" pitchFamily="34" charset="0"/>
              </a:rPr>
              <a:t>    </a:t>
            </a:r>
            <a:endParaRPr lang="ru-RU" altLang="ru-RU" sz="2000">
              <a:solidFill>
                <a:srgbClr val="064B86"/>
              </a:solidFill>
              <a:latin typeface="Arial" charset="0"/>
            </a:endParaRPr>
          </a:p>
          <a:p>
            <a:endParaRPr lang="da-DK" altLang="ru-RU" sz="2000" b="1">
              <a:solidFill>
                <a:srgbClr val="064B86"/>
              </a:solidFill>
              <a:latin typeface="Arial" charset="0"/>
              <a:cs typeface="Arial" charset="0"/>
            </a:endParaRPr>
          </a:p>
          <a:p>
            <a:r>
              <a:rPr lang="ru-RU" altLang="ru-RU" sz="2000" b="1">
                <a:solidFill>
                  <a:srgbClr val="064B86"/>
                </a:solidFill>
                <a:latin typeface="Grundfos TheSans" pitchFamily="34" charset="0"/>
              </a:rPr>
              <a:t>Насосы из </a:t>
            </a:r>
            <a:r>
              <a:rPr lang="ru-RU" altLang="ru-RU" b="1">
                <a:solidFill>
                  <a:srgbClr val="064B86"/>
                </a:solidFill>
                <a:latin typeface="Grundfos TheSans" pitchFamily="34" charset="0"/>
              </a:rPr>
              <a:t>нержавеющей стали</a:t>
            </a:r>
          </a:p>
          <a:p>
            <a:endParaRPr lang="ru-RU" altLang="ru-RU" b="1">
              <a:solidFill>
                <a:srgbClr val="064B86"/>
              </a:solidFill>
              <a:latin typeface="Arial" charset="0"/>
            </a:endParaRPr>
          </a:p>
          <a:p>
            <a:r>
              <a:rPr lang="ru-RU" altLang="ru-RU" sz="1800" b="1">
                <a:solidFill>
                  <a:srgbClr val="064B86"/>
                </a:solidFill>
                <a:latin typeface="Arial" charset="0"/>
              </a:rPr>
              <a:t>Перекачиваемые стоки:</a:t>
            </a:r>
          </a:p>
          <a:p>
            <a:endParaRPr lang="ru-RU" altLang="ru-RU" sz="1800" b="1">
              <a:solidFill>
                <a:srgbClr val="064B86"/>
              </a:solidFill>
              <a:latin typeface="Arial" charset="0"/>
            </a:endParaRPr>
          </a:p>
          <a:p>
            <a:pPr>
              <a:buFontTx/>
              <a:buChar char="-"/>
            </a:pPr>
            <a:r>
              <a:rPr lang="ru-RU" altLang="ru-RU" sz="1800" b="1">
                <a:solidFill>
                  <a:srgbClr val="064B86"/>
                </a:solidFill>
                <a:latin typeface="Arial" charset="0"/>
              </a:rPr>
              <a:t>производственные стоки</a:t>
            </a:r>
          </a:p>
          <a:p>
            <a:pPr>
              <a:buFontTx/>
              <a:buChar char="-"/>
            </a:pPr>
            <a:r>
              <a:rPr lang="ru-RU" altLang="ru-RU" sz="1800" b="1">
                <a:solidFill>
                  <a:srgbClr val="064B86"/>
                </a:solidFill>
                <a:latin typeface="Arial" charset="0"/>
              </a:rPr>
              <a:t>стоки химической промышленности</a:t>
            </a:r>
          </a:p>
          <a:p>
            <a:pPr>
              <a:buFontTx/>
              <a:buChar char="-"/>
            </a:pPr>
            <a:r>
              <a:rPr lang="ru-RU" altLang="ru-RU" sz="1800" b="1">
                <a:solidFill>
                  <a:srgbClr val="064B86"/>
                </a:solidFill>
                <a:latin typeface="Arial" charset="0"/>
              </a:rPr>
              <a:t>морская вода</a:t>
            </a:r>
          </a:p>
          <a:p>
            <a:pPr>
              <a:buFontTx/>
              <a:buChar char="-"/>
            </a:pPr>
            <a:r>
              <a:rPr lang="ru-RU" altLang="ru-RU" sz="1800" b="1">
                <a:solidFill>
                  <a:srgbClr val="064B86"/>
                </a:solidFill>
                <a:latin typeface="Arial" charset="0"/>
              </a:rPr>
              <a:t>агрессивные стоки</a:t>
            </a:r>
          </a:p>
          <a:p>
            <a:pPr>
              <a:buFontTx/>
              <a:buChar char="-"/>
            </a:pPr>
            <a:r>
              <a:rPr lang="ru-RU" altLang="ru-RU" sz="1800" b="1">
                <a:solidFill>
                  <a:srgbClr val="064B86"/>
                </a:solidFill>
                <a:latin typeface="Arial" charset="0"/>
              </a:rPr>
              <a:t>стоки с абразивными включениями</a:t>
            </a:r>
          </a:p>
        </p:txBody>
      </p:sp>
      <p:grpSp>
        <p:nvGrpSpPr>
          <p:cNvPr id="1230852" name="Group 4"/>
          <p:cNvGrpSpPr>
            <a:grpSpLocks/>
          </p:cNvGrpSpPr>
          <p:nvPr/>
        </p:nvGrpSpPr>
        <p:grpSpPr bwMode="auto">
          <a:xfrm>
            <a:off x="0" y="549275"/>
            <a:ext cx="4427538" cy="5256213"/>
            <a:chOff x="-452" y="234"/>
            <a:chExt cx="3314" cy="3675"/>
          </a:xfrm>
        </p:grpSpPr>
        <p:sp>
          <p:nvSpPr>
            <p:cNvPr id="1230853" name="Rectangle 5"/>
            <p:cNvSpPr>
              <a:spLocks noChangeArrowheads="1"/>
            </p:cNvSpPr>
            <p:nvPr/>
          </p:nvSpPr>
          <p:spPr bwMode="auto">
            <a:xfrm>
              <a:off x="-18" y="234"/>
              <a:ext cx="2880" cy="36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230854" name="Picture 6" descr="SE S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2" y="243"/>
              <a:ext cx="2752" cy="3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0855" name="Picture 11" descr="GrA7753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" y="998"/>
              <a:ext cx="1979" cy="2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618" name="Text Box 2"/>
          <p:cNvSpPr txBox="1">
            <a:spLocks noChangeArrowheads="1"/>
          </p:cNvSpPr>
          <p:nvPr/>
        </p:nvSpPr>
        <p:spPr bwMode="auto">
          <a:xfrm>
            <a:off x="0" y="5661025"/>
            <a:ext cx="2054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ru-RU" sz="1200" b="1">
                <a:latin typeface="Grundfos TheSans" pitchFamily="34" charset="0"/>
                <a:cs typeface="Arial" charset="0"/>
              </a:rPr>
              <a:t>SEG</a:t>
            </a:r>
            <a:r>
              <a:rPr lang="en-GB" altLang="ru-RU" sz="1200">
                <a:latin typeface="Grundfos TheSans" pitchFamily="34" charset="0"/>
                <a:cs typeface="Arial" charset="0"/>
              </a:rPr>
              <a:t> “full range”(up to 4 kW)</a:t>
            </a:r>
          </a:p>
        </p:txBody>
      </p:sp>
      <p:sp>
        <p:nvSpPr>
          <p:cNvPr id="1391619" name="Text Box 3"/>
          <p:cNvSpPr txBox="1">
            <a:spLocks noChangeArrowheads="1"/>
          </p:cNvSpPr>
          <p:nvPr/>
        </p:nvSpPr>
        <p:spPr bwMode="auto">
          <a:xfrm>
            <a:off x="2339975" y="5661025"/>
            <a:ext cx="2235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ru-RU" sz="1200" b="1">
                <a:latin typeface="Grundfos TheSans" pitchFamily="34" charset="0"/>
                <a:cs typeface="Arial" charset="0"/>
              </a:rPr>
              <a:t>EF30</a:t>
            </a:r>
            <a:r>
              <a:rPr lang="en-GB" altLang="ru-RU" sz="1200">
                <a:latin typeface="Grundfos TheSans" pitchFamily="34" charset="0"/>
                <a:cs typeface="Arial" charset="0"/>
              </a:rPr>
              <a:t> “full range”(up to 1,5 kW)</a:t>
            </a:r>
          </a:p>
        </p:txBody>
      </p:sp>
      <p:sp>
        <p:nvSpPr>
          <p:cNvPr id="1391620" name="Text Box 4"/>
          <p:cNvSpPr txBox="1">
            <a:spLocks noChangeArrowheads="1"/>
          </p:cNvSpPr>
          <p:nvPr/>
        </p:nvSpPr>
        <p:spPr bwMode="auto">
          <a:xfrm>
            <a:off x="7019925" y="5661025"/>
            <a:ext cx="1935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ru-RU" sz="1200" b="1">
                <a:latin typeface="Grundfos TheSans" pitchFamily="34" charset="0"/>
                <a:cs typeface="Arial" charset="0"/>
              </a:rPr>
              <a:t>SL1</a:t>
            </a:r>
            <a:r>
              <a:rPr lang="en-GB" altLang="ru-RU" sz="1200">
                <a:latin typeface="Grundfos TheSans" pitchFamily="34" charset="0"/>
                <a:cs typeface="Arial" charset="0"/>
              </a:rPr>
              <a:t> and </a:t>
            </a:r>
            <a:r>
              <a:rPr lang="en-GB" altLang="ru-RU" sz="1200" b="1">
                <a:latin typeface="Grundfos TheSans" pitchFamily="34" charset="0"/>
                <a:cs typeface="Arial" charset="0"/>
              </a:rPr>
              <a:t>SLV</a:t>
            </a:r>
            <a:r>
              <a:rPr lang="en-GB" altLang="ru-RU" sz="1200">
                <a:latin typeface="Grundfos TheSans" pitchFamily="34" charset="0"/>
                <a:cs typeface="Arial" charset="0"/>
              </a:rPr>
              <a:t> (up to 1,5 kW)</a:t>
            </a:r>
          </a:p>
        </p:txBody>
      </p:sp>
      <p:sp>
        <p:nvSpPr>
          <p:cNvPr id="1391621" name="Rectangle 5"/>
          <p:cNvSpPr>
            <a:spLocks noChangeArrowheads="1"/>
          </p:cNvSpPr>
          <p:nvPr/>
        </p:nvSpPr>
        <p:spPr bwMode="auto">
          <a:xfrm>
            <a:off x="468313" y="765175"/>
            <a:ext cx="8134350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ts val="2800"/>
              </a:lnSpc>
            </a:pPr>
            <a:r>
              <a:rPr lang="ru-RU" altLang="ru-RU">
                <a:latin typeface="Grundfos TheSans" pitchFamily="34" charset="0"/>
                <a:cs typeface="Arial" charset="0"/>
              </a:rPr>
              <a:t>Канализационные и дренажные насосы </a:t>
            </a:r>
          </a:p>
          <a:p>
            <a:pPr algn="l">
              <a:lnSpc>
                <a:spcPts val="2800"/>
              </a:lnSpc>
            </a:pPr>
            <a:r>
              <a:rPr lang="ru-RU" altLang="ru-RU">
                <a:latin typeface="Grundfos TheSans" pitchFamily="34" charset="0"/>
                <a:cs typeface="Arial" charset="0"/>
              </a:rPr>
              <a:t>с </a:t>
            </a:r>
            <a:r>
              <a:rPr lang="ru-RU" altLang="ru-RU" sz="3000" b="1">
                <a:solidFill>
                  <a:schemeClr val="tx2"/>
                </a:solidFill>
                <a:latin typeface="Grundfos TheSans" pitchFamily="34" charset="0"/>
                <a:cs typeface="Arial" charset="0"/>
              </a:rPr>
              <a:t>автономным</a:t>
            </a:r>
            <a:r>
              <a:rPr lang="ru-RU" altLang="ru-RU" sz="3000" b="1">
                <a:latin typeface="Grundfos TheSans" pitchFamily="34" charset="0"/>
                <a:cs typeface="Arial" charset="0"/>
              </a:rPr>
              <a:t> электронным управлением</a:t>
            </a:r>
          </a:p>
        </p:txBody>
      </p:sp>
      <p:pic>
        <p:nvPicPr>
          <p:cNvPr id="1391622" name="Picture 6" descr="Til 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7"/>
          <a:stretch>
            <a:fillRect/>
          </a:stretch>
        </p:blipFill>
        <p:spPr bwMode="auto">
          <a:xfrm>
            <a:off x="4313238" y="-26988"/>
            <a:ext cx="4830762" cy="44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1623" name="Tekstboks 3"/>
          <p:cNvSpPr txBox="1">
            <a:spLocks noChangeArrowheads="1"/>
          </p:cNvSpPr>
          <p:nvPr/>
        </p:nvSpPr>
        <p:spPr bwMode="auto">
          <a:xfrm>
            <a:off x="142875" y="15875"/>
            <a:ext cx="4286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da-DK" altLang="ru-RU" sz="1600" b="1">
                <a:solidFill>
                  <a:schemeClr val="bg1"/>
                </a:solidFill>
                <a:latin typeface="Grundfos TheSans" pitchFamily="34" charset="0"/>
                <a:cs typeface="Arial" charset="0"/>
              </a:rPr>
              <a:t>[AUTO</a:t>
            </a:r>
            <a:r>
              <a:rPr lang="da-DK" altLang="ru-RU" sz="1400" b="1" i="1">
                <a:solidFill>
                  <a:schemeClr val="bg1"/>
                </a:solidFill>
                <a:latin typeface="Grundfos TheSans" pitchFamily="34" charset="0"/>
                <a:cs typeface="Arial" charset="0"/>
              </a:rPr>
              <a:t>ADAPT</a:t>
            </a:r>
            <a:r>
              <a:rPr lang="da-DK" altLang="ru-RU" sz="1600" b="1">
                <a:solidFill>
                  <a:schemeClr val="bg1"/>
                </a:solidFill>
                <a:latin typeface="Grundfos TheSans" pitchFamily="34" charset="0"/>
                <a:cs typeface="Arial" charset="0"/>
              </a:rPr>
              <a:t> ]</a:t>
            </a:r>
          </a:p>
        </p:txBody>
      </p:sp>
      <p:pic>
        <p:nvPicPr>
          <p:cNvPr id="1391624" name="Picture 8" descr="GrA8370p_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773238"/>
            <a:ext cx="2808288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1625" name="Picture 9" descr="SEG autoadapt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-5"/>
          <a:stretch>
            <a:fillRect/>
          </a:stretch>
        </p:blipFill>
        <p:spPr bwMode="auto">
          <a:xfrm>
            <a:off x="107950" y="1773238"/>
            <a:ext cx="21113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1626" name="Picture 10" descr="GrA8367p_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773238"/>
            <a:ext cx="2808287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1627" name="Picture 11" descr="GrA8377p_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1773238"/>
            <a:ext cx="2808287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1628" name="Text Box 12"/>
          <p:cNvSpPr txBox="1">
            <a:spLocks noChangeArrowheads="1"/>
          </p:cNvSpPr>
          <p:nvPr/>
        </p:nvSpPr>
        <p:spPr bwMode="auto">
          <a:xfrm>
            <a:off x="4716463" y="5661025"/>
            <a:ext cx="22701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ru-RU" sz="1200" b="1">
                <a:latin typeface="Grundfos TheSans" pitchFamily="34" charset="0"/>
                <a:cs typeface="Arial" charset="0"/>
              </a:rPr>
              <a:t>DP10 </a:t>
            </a:r>
            <a:r>
              <a:rPr lang="en-GB" altLang="ru-RU" sz="1200">
                <a:latin typeface="Grundfos TheSans" pitchFamily="34" charset="0"/>
                <a:cs typeface="Arial" charset="0"/>
              </a:rPr>
              <a:t>“full range”(up to 2,6 kW)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268413"/>
            <a:ext cx="8372475" cy="609600"/>
          </a:xfrm>
        </p:spPr>
        <p:txBody>
          <a:bodyPr/>
          <a:lstStyle/>
          <a:p>
            <a:pPr algn="r"/>
            <a:r>
              <a:rPr lang="ru-RU" altLang="ru-RU" sz="5400">
                <a:solidFill>
                  <a:srgbClr val="064B8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rundfos TheSans" pitchFamily="34" charset="0"/>
              </a:rPr>
              <a:t> </a:t>
            </a:r>
            <a:r>
              <a:rPr lang="en-US" altLang="ru-RU" sz="5400">
                <a:solidFill>
                  <a:srgbClr val="064B8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rundfos TheSans" pitchFamily="34" charset="0"/>
              </a:rPr>
              <a:t>                       </a:t>
            </a:r>
            <a:r>
              <a:rPr lang="ru-RU" altLang="ru-RU" sz="5400">
                <a:solidFill>
                  <a:srgbClr val="064B8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rundfos TheSans" pitchFamily="34" charset="0"/>
              </a:rPr>
              <a:t/>
            </a:r>
            <a:br>
              <a:rPr lang="ru-RU" altLang="ru-RU" sz="5400">
                <a:solidFill>
                  <a:srgbClr val="064B8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rundfos TheSans" pitchFamily="34" charset="0"/>
              </a:rPr>
            </a:br>
            <a:r>
              <a:rPr lang="en-US" altLang="ru-RU" sz="2800">
                <a:solidFill>
                  <a:srgbClr val="064B8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rundfos TheSans" pitchFamily="34" charset="0"/>
              </a:rPr>
              <a:t>PUST</a:t>
            </a:r>
            <a:r>
              <a:rPr lang="ru-RU" altLang="ru-RU" sz="4000">
                <a:solidFill>
                  <a:srgbClr val="064B86"/>
                </a:solidFill>
                <a:latin typeface="Grundfos TheSans" pitchFamily="34" charset="0"/>
              </a:rPr>
              <a:t>     </a:t>
            </a:r>
            <a:r>
              <a:rPr lang="de-DE" altLang="ru-RU" sz="4000">
                <a:solidFill>
                  <a:srgbClr val="064B8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rundfos TheSans" pitchFamily="34" charset="0"/>
              </a:rPr>
              <a:t/>
            </a:r>
            <a:br>
              <a:rPr lang="de-DE" altLang="ru-RU" sz="4000">
                <a:solidFill>
                  <a:srgbClr val="064B8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rundfos TheSans" pitchFamily="34" charset="0"/>
              </a:rPr>
            </a:br>
            <a:r>
              <a:rPr lang="de-DE" altLang="ru-RU" sz="5400">
                <a:solidFill>
                  <a:srgbClr val="064B8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rundfos TheSans" pitchFamily="34" charset="0"/>
              </a:rPr>
              <a:t> </a:t>
            </a:r>
            <a:r>
              <a:rPr lang="ru-RU" altLang="ru-RU" sz="5400">
                <a:solidFill>
                  <a:srgbClr val="064B8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rundfos TheSans" pitchFamily="34" charset="0"/>
              </a:rPr>
              <a:t>                  </a:t>
            </a:r>
            <a:r>
              <a:rPr lang="ru-RU" altLang="ru-RU" sz="1800">
                <a:solidFill>
                  <a:srgbClr val="064B86"/>
                </a:solidFill>
                <a:latin typeface="Arial" charset="0"/>
              </a:rPr>
              <a:t>Стеклопластиковые КНС</a:t>
            </a:r>
            <a:br>
              <a:rPr lang="ru-RU" altLang="ru-RU" sz="1800">
                <a:solidFill>
                  <a:srgbClr val="064B86"/>
                </a:solidFill>
                <a:latin typeface="Arial" charset="0"/>
              </a:rPr>
            </a:br>
            <a:r>
              <a:rPr lang="ru-RU" altLang="ru-RU" sz="1800">
                <a:solidFill>
                  <a:srgbClr val="064B86"/>
                </a:solidFill>
                <a:latin typeface="Arial" charset="0"/>
              </a:rPr>
              <a:t> в  максимальной </a:t>
            </a:r>
            <a:br>
              <a:rPr lang="ru-RU" altLang="ru-RU" sz="1800">
                <a:solidFill>
                  <a:srgbClr val="064B86"/>
                </a:solidFill>
                <a:latin typeface="Arial" charset="0"/>
              </a:rPr>
            </a:br>
            <a:r>
              <a:rPr lang="ru-RU" altLang="ru-RU" sz="1800">
                <a:solidFill>
                  <a:srgbClr val="064B86"/>
                </a:solidFill>
                <a:latin typeface="Arial" charset="0"/>
              </a:rPr>
              <a:t>заводской готовности</a:t>
            </a:r>
            <a:br>
              <a:rPr lang="ru-RU" altLang="ru-RU" sz="1800">
                <a:solidFill>
                  <a:srgbClr val="064B86"/>
                </a:solidFill>
                <a:latin typeface="Arial" charset="0"/>
              </a:rPr>
            </a:br>
            <a:r>
              <a:rPr lang="ru-RU" altLang="ru-RU" sz="1800">
                <a:solidFill>
                  <a:srgbClr val="064B86"/>
                </a:solidFill>
                <a:latin typeface="Arial" charset="0"/>
              </a:rPr>
              <a:t/>
            </a:r>
            <a:br>
              <a:rPr lang="ru-RU" altLang="ru-RU" sz="1800">
                <a:solidFill>
                  <a:srgbClr val="064B86"/>
                </a:solidFill>
                <a:latin typeface="Arial" charset="0"/>
              </a:rPr>
            </a:br>
            <a:r>
              <a:rPr lang="ru-RU" altLang="ru-RU" sz="1800">
                <a:solidFill>
                  <a:srgbClr val="064B86"/>
                </a:solidFill>
                <a:latin typeface="Arial" charset="0"/>
              </a:rPr>
              <a:t>Диаметр: 1 м</a:t>
            </a:r>
            <a:br>
              <a:rPr lang="ru-RU" altLang="ru-RU" sz="1800">
                <a:solidFill>
                  <a:srgbClr val="064B86"/>
                </a:solidFill>
                <a:latin typeface="Arial" charset="0"/>
              </a:rPr>
            </a:br>
            <a:r>
              <a:rPr lang="ru-RU" altLang="ru-RU" sz="1800">
                <a:solidFill>
                  <a:srgbClr val="064B86"/>
                </a:solidFill>
                <a:latin typeface="Arial" charset="0"/>
              </a:rPr>
              <a:t>Высота: до 5 м</a:t>
            </a:r>
            <a:br>
              <a:rPr lang="ru-RU" altLang="ru-RU" sz="1800">
                <a:solidFill>
                  <a:srgbClr val="064B86"/>
                </a:solidFill>
                <a:latin typeface="Arial" charset="0"/>
              </a:rPr>
            </a:br>
            <a:r>
              <a:rPr lang="ru-RU" altLang="ru-RU" sz="1800">
                <a:solidFill>
                  <a:srgbClr val="064B86"/>
                </a:solidFill>
                <a:latin typeface="Arial" charset="0"/>
              </a:rPr>
              <a:t/>
            </a:r>
            <a:br>
              <a:rPr lang="ru-RU" altLang="ru-RU" sz="1800">
                <a:solidFill>
                  <a:srgbClr val="064B86"/>
                </a:solidFill>
                <a:latin typeface="Arial" charset="0"/>
              </a:rPr>
            </a:br>
            <a:r>
              <a:rPr lang="ru-RU" altLang="ru-RU" sz="1800">
                <a:solidFill>
                  <a:srgbClr val="064B86"/>
                </a:solidFill>
                <a:latin typeface="Arial" charset="0"/>
              </a:rPr>
              <a:t>Насосы: типа </a:t>
            </a:r>
            <a:r>
              <a:rPr lang="en-US" altLang="ru-RU" sz="1800">
                <a:solidFill>
                  <a:srgbClr val="064B86"/>
                </a:solidFill>
                <a:latin typeface="Arial" charset="0"/>
              </a:rPr>
              <a:t>SEG</a:t>
            </a:r>
            <a:br>
              <a:rPr lang="en-US" altLang="ru-RU" sz="1800">
                <a:solidFill>
                  <a:srgbClr val="064B86"/>
                </a:solidFill>
                <a:latin typeface="Arial" charset="0"/>
              </a:rPr>
            </a:br>
            <a:r>
              <a:rPr lang="ru-RU" altLang="ru-RU" sz="1800">
                <a:solidFill>
                  <a:srgbClr val="064B86"/>
                </a:solidFill>
                <a:latin typeface="Arial" charset="0"/>
              </a:rPr>
              <a:t>Производство: Финляндия</a:t>
            </a:r>
            <a:endParaRPr lang="ru-RU" altLang="ru-RU" sz="1800">
              <a:solidFill>
                <a:srgbClr val="064B86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12329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323532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06" name="Picture 10"/>
          <p:cNvPicPr>
            <a:picLocks noChangeAspect="1" noChangeArrowheads="1"/>
          </p:cNvPicPr>
          <p:nvPr/>
        </p:nvPicPr>
        <p:blipFill>
          <a:blip r:embed="rId3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1871663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0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76250"/>
            <a:ext cx="24384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0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284538"/>
            <a:ext cx="1871663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6454" name="Picture 6" descr="GrA6270p_w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260350"/>
            <a:ext cx="2620963" cy="3816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6456" name="Picture 8" descr="GrA6588p_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933825"/>
            <a:ext cx="2232025" cy="222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6461" name="Rectangle 13"/>
          <p:cNvSpPr>
            <a:spLocks noChangeArrowheads="1"/>
          </p:cNvSpPr>
          <p:nvPr/>
        </p:nvSpPr>
        <p:spPr bwMode="auto">
          <a:xfrm>
            <a:off x="2916238" y="908050"/>
            <a:ext cx="6227762" cy="442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de-DE" altLang="ru-RU" sz="2800" b="1">
                <a:solidFill>
                  <a:srgbClr val="064B86"/>
                </a:solidFill>
                <a:latin typeface="Grundfos TheSans" pitchFamily="34" charset="0"/>
              </a:rPr>
              <a:t>Dedicated Controls</a:t>
            </a:r>
            <a:endParaRPr lang="ru-RU" altLang="ru-RU" sz="2800" b="1">
              <a:solidFill>
                <a:srgbClr val="064B86"/>
              </a:solidFill>
              <a:latin typeface="Grundfos TheSans" pitchFamily="34" charset="0"/>
            </a:endParaRPr>
          </a:p>
          <a:p>
            <a:pPr algn="l"/>
            <a:r>
              <a:rPr lang="ru-RU" altLang="ru-RU" sz="2000" b="1">
                <a:solidFill>
                  <a:srgbClr val="064B86"/>
                </a:solidFill>
                <a:latin typeface="Arial" charset="0"/>
              </a:rPr>
              <a:t>для работы с канализационными насосами</a:t>
            </a:r>
          </a:p>
          <a:p>
            <a:pPr algn="l"/>
            <a:endParaRPr lang="ru-RU" altLang="ru-RU" sz="2000" b="1">
              <a:solidFill>
                <a:srgbClr val="064B86"/>
              </a:solidFill>
              <a:latin typeface="Arial" charset="0"/>
            </a:endParaRPr>
          </a:p>
          <a:p>
            <a:pPr algn="l"/>
            <a:endParaRPr lang="ru-RU" altLang="ru-RU" sz="2000" b="1">
              <a:solidFill>
                <a:srgbClr val="064B86"/>
              </a:solidFill>
              <a:latin typeface="Arial" charset="0"/>
            </a:endParaRPr>
          </a:p>
          <a:p>
            <a:pPr algn="l"/>
            <a:r>
              <a:rPr lang="ru-RU" altLang="ru-RU" sz="2000" b="1">
                <a:solidFill>
                  <a:srgbClr val="064B86"/>
                </a:solidFill>
                <a:latin typeface="Arial" charset="0"/>
              </a:rPr>
              <a:t>Преимущества:</a:t>
            </a:r>
          </a:p>
          <a:p>
            <a:pPr algn="l"/>
            <a:endParaRPr lang="ru-RU" altLang="ru-RU" sz="2000" b="1">
              <a:solidFill>
                <a:srgbClr val="064B86"/>
              </a:solidFill>
              <a:latin typeface="Arial" charset="0"/>
            </a:endParaRPr>
          </a:p>
          <a:p>
            <a:pPr algn="l"/>
            <a:r>
              <a:rPr lang="ru-RU" altLang="ru-RU" sz="1600" b="1">
                <a:solidFill>
                  <a:srgbClr val="064B86"/>
                </a:solidFill>
                <a:latin typeface="Arial" charset="0"/>
              </a:rPr>
              <a:t>- До 6 насосов и до 3500 ампер</a:t>
            </a:r>
          </a:p>
          <a:p>
            <a:pPr algn="l"/>
            <a:r>
              <a:rPr lang="ru-RU" altLang="ru-RU" sz="1600" b="1">
                <a:solidFill>
                  <a:srgbClr val="064B86"/>
                </a:solidFill>
                <a:latin typeface="Arial" charset="0"/>
              </a:rPr>
              <a:t>- Диспетчеризация и система накопления статистики</a:t>
            </a:r>
          </a:p>
          <a:p>
            <a:pPr algn="l">
              <a:buFontTx/>
              <a:buChar char="-"/>
            </a:pPr>
            <a:r>
              <a:rPr lang="ru-RU" altLang="ru-RU" sz="1600" b="1">
                <a:solidFill>
                  <a:srgbClr val="064B86"/>
                </a:solidFill>
                <a:latin typeface="Arial" charset="0"/>
              </a:rPr>
              <a:t> Любые системы контроля уровня</a:t>
            </a:r>
          </a:p>
          <a:p>
            <a:pPr algn="l">
              <a:buFontTx/>
              <a:buChar char="-"/>
            </a:pPr>
            <a:r>
              <a:rPr lang="ru-RU" altLang="ru-RU" sz="1600" b="1">
                <a:solidFill>
                  <a:srgbClr val="064B86"/>
                </a:solidFill>
                <a:latin typeface="Arial" charset="0"/>
              </a:rPr>
              <a:t> Графический интуитивный интерфейс</a:t>
            </a:r>
          </a:p>
          <a:p>
            <a:pPr algn="l"/>
            <a:endParaRPr lang="ru-RU" altLang="ru-RU" sz="1600" b="1">
              <a:solidFill>
                <a:srgbClr val="064B86"/>
              </a:solidFill>
              <a:latin typeface="Arial" charset="0"/>
            </a:endParaRPr>
          </a:p>
          <a:p>
            <a:pPr algn="l">
              <a:buFontTx/>
              <a:buChar char="-"/>
            </a:pPr>
            <a:endParaRPr lang="ru-RU" altLang="ru-RU" sz="1600" b="1">
              <a:solidFill>
                <a:srgbClr val="064B86"/>
              </a:solidFill>
              <a:latin typeface="Arial" charset="0"/>
            </a:endParaRPr>
          </a:p>
          <a:p>
            <a:pPr algn="l">
              <a:buFontTx/>
              <a:buChar char="-"/>
            </a:pPr>
            <a:endParaRPr lang="ru-RU" altLang="ru-RU" sz="2000">
              <a:solidFill>
                <a:srgbClr val="064B86"/>
              </a:solidFill>
              <a:latin typeface="Arial" charset="0"/>
            </a:endParaRPr>
          </a:p>
          <a:p>
            <a:pPr algn="l"/>
            <a:endParaRPr lang="ru-RU" altLang="ru-RU" sz="2000">
              <a:solidFill>
                <a:srgbClr val="064B86"/>
              </a:solidFill>
              <a:latin typeface="Arial" charset="0"/>
            </a:endParaRPr>
          </a:p>
          <a:p>
            <a:pPr algn="l"/>
            <a:endParaRPr lang="en-GB" altLang="ru-RU" sz="2000">
              <a:solidFill>
                <a:srgbClr val="064B86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8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7828" name="Text Box 4"/>
          <p:cNvSpPr txBox="1">
            <a:spLocks noChangeArrowheads="1"/>
          </p:cNvSpPr>
          <p:nvPr/>
        </p:nvSpPr>
        <p:spPr bwMode="auto">
          <a:xfrm>
            <a:off x="1408113" y="1751013"/>
            <a:ext cx="915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200" b="1">
                <a:solidFill>
                  <a:srgbClr val="064B86"/>
                </a:solidFill>
                <a:latin typeface="Grundfos TheSans" pitchFamily="34" charset="0"/>
              </a:rPr>
              <a:t>Политики</a:t>
            </a:r>
          </a:p>
        </p:txBody>
      </p:sp>
      <p:sp>
        <p:nvSpPr>
          <p:cNvPr id="1357829" name="Text Box 5"/>
          <p:cNvSpPr txBox="1">
            <a:spLocks noChangeArrowheads="1"/>
          </p:cNvSpPr>
          <p:nvPr/>
        </p:nvSpPr>
        <p:spPr bwMode="auto">
          <a:xfrm>
            <a:off x="2917825" y="1628775"/>
            <a:ext cx="977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200" b="1">
                <a:solidFill>
                  <a:srgbClr val="064B86"/>
                </a:solidFill>
                <a:latin typeface="Grundfos TheSans" pitchFamily="34" charset="0"/>
              </a:rPr>
              <a:t>Инженеры</a:t>
            </a:r>
          </a:p>
        </p:txBody>
      </p:sp>
      <p:sp>
        <p:nvSpPr>
          <p:cNvPr id="1357830" name="Text Box 6"/>
          <p:cNvSpPr txBox="1">
            <a:spLocks noChangeArrowheads="1"/>
          </p:cNvSpPr>
          <p:nvPr/>
        </p:nvSpPr>
        <p:spPr bwMode="auto">
          <a:xfrm>
            <a:off x="3941763" y="2398713"/>
            <a:ext cx="758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200" b="1">
                <a:solidFill>
                  <a:srgbClr val="064B86"/>
                </a:solidFill>
                <a:latin typeface="Grundfos TheSans" pitchFamily="34" charset="0"/>
              </a:rPr>
              <a:t>Ученые</a:t>
            </a:r>
          </a:p>
        </p:txBody>
      </p:sp>
      <p:sp>
        <p:nvSpPr>
          <p:cNvPr id="1357831" name="Text Box 7"/>
          <p:cNvSpPr txBox="1">
            <a:spLocks noChangeArrowheads="1"/>
          </p:cNvSpPr>
          <p:nvPr/>
        </p:nvSpPr>
        <p:spPr bwMode="auto">
          <a:xfrm>
            <a:off x="3995738" y="3500438"/>
            <a:ext cx="9556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200" b="1">
                <a:solidFill>
                  <a:srgbClr val="064B86"/>
                </a:solidFill>
                <a:latin typeface="Grundfos TheSans" pitchFamily="34" charset="0"/>
              </a:rPr>
              <a:t>Общество</a:t>
            </a:r>
          </a:p>
        </p:txBody>
      </p:sp>
      <p:sp>
        <p:nvSpPr>
          <p:cNvPr id="1357832" name="Text Box 8"/>
          <p:cNvSpPr txBox="1">
            <a:spLocks noChangeArrowheads="1"/>
          </p:cNvSpPr>
          <p:nvPr/>
        </p:nvSpPr>
        <p:spPr bwMode="auto">
          <a:xfrm>
            <a:off x="2833688" y="4216400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200" b="1">
                <a:solidFill>
                  <a:srgbClr val="064B86"/>
                </a:solidFill>
                <a:latin typeface="Grundfos TheSans" pitchFamily="34" charset="0"/>
              </a:rPr>
              <a:t>Государство</a:t>
            </a:r>
            <a:endParaRPr lang="ru-RU" altLang="ru-RU" sz="1200" b="1">
              <a:solidFill>
                <a:srgbClr val="064B86"/>
              </a:solidFill>
            </a:endParaRPr>
          </a:p>
          <a:p>
            <a:endParaRPr lang="ru-RU" altLang="ru-RU" sz="1200" b="1">
              <a:solidFill>
                <a:srgbClr val="064B86"/>
              </a:solidFill>
              <a:latin typeface="Grundfos TheSans" pitchFamily="34" charset="0"/>
            </a:endParaRPr>
          </a:p>
        </p:txBody>
      </p:sp>
      <p:sp>
        <p:nvSpPr>
          <p:cNvPr id="1357833" name="Text Box 9"/>
          <p:cNvSpPr txBox="1">
            <a:spLocks noChangeArrowheads="1"/>
          </p:cNvSpPr>
          <p:nvPr/>
        </p:nvSpPr>
        <p:spPr bwMode="auto">
          <a:xfrm>
            <a:off x="182563" y="2398713"/>
            <a:ext cx="1379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200" b="1">
                <a:solidFill>
                  <a:srgbClr val="064B86"/>
                </a:solidFill>
                <a:latin typeface="Grundfos TheSans" pitchFamily="34" charset="0"/>
              </a:rPr>
              <a:t>Общественные </a:t>
            </a:r>
          </a:p>
          <a:p>
            <a:r>
              <a:rPr lang="ru-RU" altLang="ru-RU" sz="1200" b="1">
                <a:solidFill>
                  <a:srgbClr val="064B86"/>
                </a:solidFill>
                <a:latin typeface="Grundfos TheSans" pitchFamily="34" charset="0"/>
              </a:rPr>
              <a:t>организации</a:t>
            </a:r>
          </a:p>
        </p:txBody>
      </p:sp>
      <p:sp>
        <p:nvSpPr>
          <p:cNvPr id="1357834" name="Text Box 10"/>
          <p:cNvSpPr txBox="1">
            <a:spLocks noChangeArrowheads="1"/>
          </p:cNvSpPr>
          <p:nvPr/>
        </p:nvSpPr>
        <p:spPr bwMode="auto">
          <a:xfrm>
            <a:off x="0" y="3500438"/>
            <a:ext cx="156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200" b="1">
                <a:solidFill>
                  <a:srgbClr val="064B86"/>
                </a:solidFill>
                <a:latin typeface="Grundfos TheSans" pitchFamily="34" charset="0"/>
              </a:rPr>
              <a:t>Промышленность</a:t>
            </a:r>
          </a:p>
        </p:txBody>
      </p:sp>
      <p:sp>
        <p:nvSpPr>
          <p:cNvPr id="1357835" name="Text Box 11"/>
          <p:cNvSpPr txBox="1">
            <a:spLocks noChangeArrowheads="1"/>
          </p:cNvSpPr>
          <p:nvPr/>
        </p:nvSpPr>
        <p:spPr bwMode="auto">
          <a:xfrm>
            <a:off x="1584325" y="4198938"/>
            <a:ext cx="723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200" b="1">
                <a:solidFill>
                  <a:srgbClr val="064B86"/>
                </a:solidFill>
                <a:latin typeface="Grundfos TheSans" pitchFamily="34" charset="0"/>
              </a:rPr>
              <a:t>Пресса</a:t>
            </a:r>
          </a:p>
        </p:txBody>
      </p:sp>
      <p:sp>
        <p:nvSpPr>
          <p:cNvPr id="1357836" name="Text Box 12"/>
          <p:cNvSpPr txBox="1">
            <a:spLocks noChangeArrowheads="1"/>
          </p:cNvSpPr>
          <p:nvPr/>
        </p:nvSpPr>
        <p:spPr bwMode="auto">
          <a:xfrm>
            <a:off x="539750" y="549275"/>
            <a:ext cx="55133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>
                <a:solidFill>
                  <a:srgbClr val="064B86"/>
                </a:solidFill>
                <a:latin typeface="Grundfos TheSans" pitchFamily="34" charset="0"/>
              </a:rPr>
              <a:t>Зачем мы здесь сегодня?..</a:t>
            </a:r>
          </a:p>
        </p:txBody>
      </p:sp>
      <p:sp>
        <p:nvSpPr>
          <p:cNvPr id="1357837" name="Text Box 13"/>
          <p:cNvSpPr txBox="1">
            <a:spLocks noChangeArrowheads="1"/>
          </p:cNvSpPr>
          <p:nvPr/>
        </p:nvSpPr>
        <p:spPr bwMode="auto">
          <a:xfrm>
            <a:off x="5364163" y="2205038"/>
            <a:ext cx="35496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altLang="ru-RU" sz="1600" b="1">
                <a:solidFill>
                  <a:schemeClr val="accent2"/>
                </a:solidFill>
                <a:latin typeface="Grundfos TheSans" pitchFamily="34" charset="0"/>
              </a:rPr>
              <a:t>Изменения климата</a:t>
            </a:r>
            <a:r>
              <a:rPr lang="ru-RU" altLang="ru-RU" sz="1600" b="1">
                <a:solidFill>
                  <a:srgbClr val="064B86"/>
                </a:solidFill>
                <a:latin typeface="Grundfos TheSans" pitchFamily="34" charset="0"/>
              </a:rPr>
              <a:t> и </a:t>
            </a:r>
            <a:r>
              <a:rPr lang="ru-RU" altLang="ru-RU" sz="1600" b="1">
                <a:solidFill>
                  <a:schemeClr val="accent2"/>
                </a:solidFill>
                <a:latin typeface="Grundfos TheSans" pitchFamily="34" charset="0"/>
              </a:rPr>
              <a:t>дефицит</a:t>
            </a:r>
            <a:r>
              <a:rPr lang="ru-RU" altLang="ru-RU" sz="1600" b="1">
                <a:solidFill>
                  <a:srgbClr val="064B86"/>
                </a:solidFill>
                <a:latin typeface="Grundfos TheSans" pitchFamily="34" charset="0"/>
              </a:rPr>
              <a:t> </a:t>
            </a:r>
            <a:br>
              <a:rPr lang="ru-RU" altLang="ru-RU" sz="1600" b="1">
                <a:solidFill>
                  <a:srgbClr val="064B86"/>
                </a:solidFill>
                <a:latin typeface="Grundfos TheSans" pitchFamily="34" charset="0"/>
              </a:rPr>
            </a:br>
            <a:r>
              <a:rPr lang="ru-RU" altLang="ru-RU" sz="1600" b="1">
                <a:solidFill>
                  <a:srgbClr val="064B86"/>
                </a:solidFill>
                <a:latin typeface="Grundfos TheSans" pitchFamily="34" charset="0"/>
              </a:rPr>
              <a:t>источников энергии изменили</a:t>
            </a:r>
          </a:p>
          <a:p>
            <a:pPr algn="l"/>
            <a:r>
              <a:rPr lang="ru-RU" altLang="ru-RU" sz="1600" b="1">
                <a:solidFill>
                  <a:srgbClr val="064B86"/>
                </a:solidFill>
                <a:latin typeface="Grundfos TheSans" pitchFamily="34" charset="0"/>
              </a:rPr>
              <a:t>правила игры для всех компаний</a:t>
            </a:r>
          </a:p>
        </p:txBody>
      </p:sp>
      <p:sp>
        <p:nvSpPr>
          <p:cNvPr id="1357839" name="Rectangle 15"/>
          <p:cNvSpPr>
            <a:spLocks noChangeArrowheads="1"/>
          </p:cNvSpPr>
          <p:nvPr/>
        </p:nvSpPr>
        <p:spPr bwMode="auto">
          <a:xfrm>
            <a:off x="4572000" y="4941888"/>
            <a:ext cx="4572000" cy="83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altLang="ru-RU" sz="1600" b="1">
                <a:solidFill>
                  <a:srgbClr val="064B86"/>
                </a:solidFill>
                <a:latin typeface="Grundfos TheSans" pitchFamily="34" charset="0"/>
              </a:rPr>
              <a:t>Сегодня </a:t>
            </a:r>
            <a:r>
              <a:rPr lang="ru-RU" altLang="ru-RU" sz="1700" b="1">
                <a:solidFill>
                  <a:schemeClr val="accent2"/>
                </a:solidFill>
                <a:latin typeface="Grundfos TheSans" pitchFamily="34" charset="0"/>
              </a:rPr>
              <a:t>самые успешные компании </a:t>
            </a:r>
            <a:r>
              <a:rPr lang="ru-RU" altLang="ru-RU" sz="1600" b="1">
                <a:solidFill>
                  <a:srgbClr val="064B86"/>
                </a:solidFill>
                <a:latin typeface="Grundfos TheSans" pitchFamily="34" charset="0"/>
              </a:rPr>
              <a:t>те, которые </a:t>
            </a:r>
            <a:r>
              <a:rPr lang="ru-RU" altLang="ru-RU" sz="1600" b="1">
                <a:solidFill>
                  <a:schemeClr val="accent2"/>
                </a:solidFill>
                <a:latin typeface="Grundfos TheSans" pitchFamily="34" charset="0"/>
              </a:rPr>
              <a:t>совместно</a:t>
            </a:r>
            <a:r>
              <a:rPr lang="ru-RU" altLang="ru-RU" sz="1600" b="1">
                <a:solidFill>
                  <a:srgbClr val="064B86"/>
                </a:solidFill>
                <a:latin typeface="Grundfos TheSans" pitchFamily="34" charset="0"/>
              </a:rPr>
              <a:t> другими </a:t>
            </a:r>
          </a:p>
          <a:p>
            <a:pPr algn="l"/>
            <a:r>
              <a:rPr lang="ru-RU" altLang="ru-RU" sz="1600" b="1">
                <a:solidFill>
                  <a:srgbClr val="064B86"/>
                </a:solidFill>
                <a:latin typeface="Grundfos TheSans" pitchFamily="34" charset="0"/>
              </a:rPr>
              <a:t>борются с изменениями климата</a:t>
            </a:r>
          </a:p>
        </p:txBody>
      </p:sp>
      <p:sp>
        <p:nvSpPr>
          <p:cNvPr id="1357840" name="Rectangle 16"/>
          <p:cNvSpPr>
            <a:spLocks noChangeArrowheads="1"/>
          </p:cNvSpPr>
          <p:nvPr/>
        </p:nvSpPr>
        <p:spPr bwMode="auto">
          <a:xfrm>
            <a:off x="4932363" y="3357563"/>
            <a:ext cx="431800" cy="50323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57841" name="Rectangle 17"/>
          <p:cNvSpPr>
            <a:spLocks noChangeArrowheads="1"/>
          </p:cNvSpPr>
          <p:nvPr/>
        </p:nvSpPr>
        <p:spPr bwMode="auto">
          <a:xfrm>
            <a:off x="4932363" y="2349500"/>
            <a:ext cx="431800" cy="50323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1275" y="1422400"/>
            <a:ext cx="5292725" cy="4598988"/>
          </a:xfrm>
        </p:spPr>
        <p:txBody>
          <a:bodyPr/>
          <a:lstStyle/>
          <a:p>
            <a:r>
              <a:rPr lang="ru-RU" altLang="ru-RU" sz="1800" b="1">
                <a:solidFill>
                  <a:srgbClr val="064B86"/>
                </a:solidFill>
                <a:latin typeface="Arial" charset="0"/>
              </a:rPr>
              <a:t>Диаметр корпуса: 2300 или 3000 мм</a:t>
            </a:r>
          </a:p>
          <a:p>
            <a:r>
              <a:rPr lang="ru-RU" altLang="ru-RU" sz="1800" b="1">
                <a:solidFill>
                  <a:srgbClr val="064B86"/>
                </a:solidFill>
                <a:latin typeface="Arial" charset="0"/>
              </a:rPr>
              <a:t>Высота корпуса: 2500 (3000 мм опция)</a:t>
            </a:r>
          </a:p>
          <a:p>
            <a:r>
              <a:rPr lang="ru-RU" altLang="ru-RU" sz="1800" b="1">
                <a:solidFill>
                  <a:srgbClr val="064B86"/>
                </a:solidFill>
                <a:latin typeface="Arial" charset="0"/>
              </a:rPr>
              <a:t>Глубина теплоизоляции: 1500 мм</a:t>
            </a:r>
          </a:p>
          <a:p>
            <a:r>
              <a:rPr lang="ru-RU" altLang="ru-RU" sz="1800" b="1">
                <a:solidFill>
                  <a:srgbClr val="064B86"/>
                </a:solidFill>
                <a:latin typeface="Arial" charset="0"/>
              </a:rPr>
              <a:t>Количество насосов в корпусе: 2 или 3 </a:t>
            </a:r>
          </a:p>
        </p:txBody>
      </p:sp>
      <p:pic>
        <p:nvPicPr>
          <p:cNvPr id="1258500" name="Picture 4" descr="P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3492500" cy="48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8502" name="Picture 8" descr="IMG_31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997200"/>
            <a:ext cx="56515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8504" name="Rectangle 8"/>
          <p:cNvSpPr>
            <a:spLocks noChangeArrowheads="1"/>
          </p:cNvSpPr>
          <p:nvPr/>
        </p:nvSpPr>
        <p:spPr bwMode="auto">
          <a:xfrm>
            <a:off x="0" y="333375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altLang="ru-RU" sz="2800" b="1">
                <a:solidFill>
                  <a:srgbClr val="064B86"/>
                </a:solidFill>
                <a:latin typeface="Grundfos TheSans" pitchFamily="34" charset="0"/>
              </a:rPr>
              <a:t>Станции повышения давления в подземном</a:t>
            </a:r>
          </a:p>
          <a:p>
            <a:pPr algn="l"/>
            <a:r>
              <a:rPr lang="ru-RU" altLang="ru-RU" sz="2800" b="1">
                <a:solidFill>
                  <a:srgbClr val="064B86"/>
                </a:solidFill>
                <a:latin typeface="Grundfos TheSans" pitchFamily="34" charset="0"/>
              </a:rPr>
              <a:t>стеклопластиковом павильоне</a:t>
            </a:r>
            <a:endParaRPr lang="ru-RU" altLang="ru-RU" sz="2800">
              <a:solidFill>
                <a:srgbClr val="064B8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8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8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5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93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0"/>
          <a:stretch>
            <a:fillRect/>
          </a:stretch>
        </p:blipFill>
        <p:spPr bwMode="auto">
          <a:xfrm>
            <a:off x="4221163" y="404813"/>
            <a:ext cx="4922837" cy="565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9334" name="Rectangle 6"/>
          <p:cNvSpPr>
            <a:spLocks noChangeArrowheads="1"/>
          </p:cNvSpPr>
          <p:nvPr/>
        </p:nvSpPr>
        <p:spPr bwMode="auto">
          <a:xfrm>
            <a:off x="20638" y="2492375"/>
            <a:ext cx="421322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300" b="1">
                <a:solidFill>
                  <a:srgbClr val="064B86"/>
                </a:solidFill>
              </a:rPr>
              <a:t>Расширение типоряда </a:t>
            </a:r>
          </a:p>
          <a:p>
            <a:r>
              <a:rPr lang="en-US" altLang="ru-RU" sz="2300" b="1">
                <a:solidFill>
                  <a:srgbClr val="064B86"/>
                </a:solidFill>
              </a:rPr>
              <a:t>c</a:t>
            </a:r>
            <a:r>
              <a:rPr lang="ru-RU" altLang="ru-RU" sz="2300" b="1">
                <a:solidFill>
                  <a:srgbClr val="064B86"/>
                </a:solidFill>
              </a:rPr>
              <a:t>танций автоматического </a:t>
            </a:r>
          </a:p>
          <a:p>
            <a:r>
              <a:rPr lang="ru-RU" altLang="ru-RU" sz="2300" b="1">
                <a:solidFill>
                  <a:srgbClr val="064B86"/>
                </a:solidFill>
              </a:rPr>
              <a:t>пожаротушения</a:t>
            </a:r>
          </a:p>
          <a:p>
            <a:r>
              <a:rPr lang="en-US" altLang="ru-RU" sz="2300" b="1">
                <a:solidFill>
                  <a:srgbClr val="064B86"/>
                </a:solidFill>
              </a:rPr>
              <a:t>Hydro MX NB</a:t>
            </a:r>
            <a:endParaRPr lang="ru-RU" altLang="ru-RU" sz="2300" b="1">
              <a:solidFill>
                <a:srgbClr val="064B86"/>
              </a:solidFill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3666" name="Picture 6" descr="Spring_PP_template_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3667" name="Text Box 3"/>
          <p:cNvSpPr txBox="1">
            <a:spLocks noChangeArrowheads="1"/>
          </p:cNvSpPr>
          <p:nvPr/>
        </p:nvSpPr>
        <p:spPr bwMode="auto">
          <a:xfrm>
            <a:off x="3641725" y="765175"/>
            <a:ext cx="50704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4400" b="1">
                <a:solidFill>
                  <a:schemeClr val="bg1"/>
                </a:solidFill>
              </a:rPr>
              <a:t>Совершенно </a:t>
            </a:r>
          </a:p>
          <a:p>
            <a:r>
              <a:rPr lang="ru-RU" altLang="ru-RU" sz="4400" b="1">
                <a:solidFill>
                  <a:schemeClr val="bg1"/>
                </a:solidFill>
              </a:rPr>
              <a:t>НОВЫЙ </a:t>
            </a:r>
            <a:r>
              <a:rPr lang="en-US" altLang="ru-RU" sz="4400" b="1">
                <a:solidFill>
                  <a:schemeClr val="bg1"/>
                </a:solidFill>
              </a:rPr>
              <a:t>Sololift 2</a:t>
            </a:r>
            <a:endParaRPr lang="ru-RU" altLang="ru-RU" sz="4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40" name="Rectangle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 altLang="ru-RU" sz="1800">
              <a:latin typeface="Arial" charset="0"/>
            </a:endParaRPr>
          </a:p>
        </p:txBody>
      </p:sp>
      <p:pic>
        <p:nvPicPr>
          <p:cNvPr id="1255441" name="Picture 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84A84"/>
              </a:clrFrom>
              <a:clrTo>
                <a:srgbClr val="084A8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6508750"/>
            <a:ext cx="1857375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5442" name="Picture 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84A84"/>
              </a:clrFrom>
              <a:clrTo>
                <a:srgbClr val="084A8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6378575"/>
            <a:ext cx="17272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5443" name="Picture 19" descr="GrA4705_NY_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"/>
          <a:stretch>
            <a:fillRect/>
          </a:stretch>
        </p:blipFill>
        <p:spPr bwMode="auto">
          <a:xfrm>
            <a:off x="0" y="685800"/>
            <a:ext cx="3048000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5444" name="Picture 20" descr="GrA4706_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"/>
          <a:stretch>
            <a:fillRect/>
          </a:stretch>
        </p:blipFill>
        <p:spPr bwMode="auto">
          <a:xfrm>
            <a:off x="2971800" y="685800"/>
            <a:ext cx="3048000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5445" name="Picture 21" descr="GrA4707_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"/>
          <a:stretch>
            <a:fillRect/>
          </a:stretch>
        </p:blipFill>
        <p:spPr bwMode="auto">
          <a:xfrm>
            <a:off x="6019800" y="685800"/>
            <a:ext cx="3124200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5446" name="Text Box 22"/>
          <p:cNvSpPr txBox="1">
            <a:spLocks noChangeArrowheads="1"/>
          </p:cNvSpPr>
          <p:nvPr/>
        </p:nvSpPr>
        <p:spPr bwMode="auto">
          <a:xfrm>
            <a:off x="998538" y="3094038"/>
            <a:ext cx="7272337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chemeClr val="bg1"/>
                </a:solidFill>
                <a:latin typeface="Arial" charset="0"/>
              </a:rPr>
              <a:t>Быть ответственным - наш основной принцип</a:t>
            </a:r>
          </a:p>
          <a:p>
            <a:r>
              <a:rPr lang="ru-RU" altLang="ru-RU" b="1">
                <a:solidFill>
                  <a:schemeClr val="bg1"/>
                </a:solidFill>
                <a:latin typeface="Arial" charset="0"/>
              </a:rPr>
              <a:t>Думать о будущем - основа развития</a:t>
            </a:r>
          </a:p>
          <a:p>
            <a:r>
              <a:rPr lang="ru-RU" altLang="ru-RU" b="1">
                <a:solidFill>
                  <a:schemeClr val="bg1"/>
                </a:solidFill>
                <a:latin typeface="Arial" charset="0"/>
              </a:rPr>
              <a:t>Внедрять новое - путь к лидерству</a:t>
            </a:r>
          </a:p>
          <a:p>
            <a:endParaRPr lang="ru-RU" altLang="ru-RU" b="1">
              <a:solidFill>
                <a:schemeClr val="bg1"/>
              </a:solidFill>
              <a:latin typeface="Arial" charset="0"/>
            </a:endParaRPr>
          </a:p>
          <a:p>
            <a:endParaRPr lang="ru-RU" altLang="ru-RU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8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8852" name="Text Box 4"/>
          <p:cNvSpPr txBox="1">
            <a:spLocks noChangeArrowheads="1"/>
          </p:cNvSpPr>
          <p:nvPr/>
        </p:nvSpPr>
        <p:spPr bwMode="auto">
          <a:xfrm>
            <a:off x="468313" y="620713"/>
            <a:ext cx="83518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altLang="ru-RU" b="1">
                <a:solidFill>
                  <a:srgbClr val="064B86"/>
                </a:solidFill>
                <a:latin typeface="Grundfos TheSans" pitchFamily="34" charset="0"/>
              </a:rPr>
              <a:t>В борьбе против изменений климата все говорят </a:t>
            </a:r>
          </a:p>
          <a:p>
            <a:pPr algn="l"/>
            <a:r>
              <a:rPr lang="ru-RU" altLang="ru-RU" b="1">
                <a:solidFill>
                  <a:srgbClr val="064B86"/>
                </a:solidFill>
                <a:latin typeface="Grundfos TheSans" pitchFamily="34" charset="0"/>
              </a:rPr>
              <a:t>об альтернативной энергетике </a:t>
            </a:r>
          </a:p>
        </p:txBody>
      </p:sp>
      <p:sp>
        <p:nvSpPr>
          <p:cNvPr id="1358853" name="Rectangle 5"/>
          <p:cNvSpPr>
            <a:spLocks noChangeArrowheads="1"/>
          </p:cNvSpPr>
          <p:nvPr/>
        </p:nvSpPr>
        <p:spPr bwMode="auto">
          <a:xfrm>
            <a:off x="539750" y="2205038"/>
            <a:ext cx="391953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altLang="ru-RU" sz="1600" b="1">
                <a:solidFill>
                  <a:srgbClr val="064B86"/>
                </a:solidFill>
                <a:latin typeface="Grundfos TheSans" pitchFamily="34" charset="0"/>
              </a:rPr>
              <a:t>Мы СЕЙЧАС критически нуждаемся</a:t>
            </a:r>
          </a:p>
          <a:p>
            <a:pPr algn="l"/>
            <a:r>
              <a:rPr lang="ru-RU" altLang="ru-RU" sz="1600" b="1">
                <a:solidFill>
                  <a:srgbClr val="064B86"/>
                </a:solidFill>
                <a:latin typeface="Grundfos TheSans" pitchFamily="34" charset="0"/>
              </a:rPr>
              <a:t>в решениях, значительно влияющих </a:t>
            </a:r>
          </a:p>
          <a:p>
            <a:pPr algn="l"/>
            <a:r>
              <a:rPr lang="ru-RU" altLang="ru-RU" sz="1600" b="1">
                <a:solidFill>
                  <a:srgbClr val="064B86"/>
                </a:solidFill>
                <a:latin typeface="Grundfos TheSans" pitchFamily="34" charset="0"/>
              </a:rPr>
              <a:t>на глобальное сокращение </a:t>
            </a:r>
          </a:p>
          <a:p>
            <a:pPr algn="l"/>
            <a:r>
              <a:rPr lang="ru-RU" altLang="ru-RU" sz="1600" b="1">
                <a:solidFill>
                  <a:srgbClr val="064B86"/>
                </a:solidFill>
                <a:latin typeface="Grundfos TheSans" pitchFamily="34" charset="0"/>
              </a:rPr>
              <a:t>энергопотребления</a:t>
            </a:r>
          </a:p>
        </p:txBody>
      </p:sp>
      <p:sp>
        <p:nvSpPr>
          <p:cNvPr id="1358855" name="Rectangle 7"/>
          <p:cNvSpPr>
            <a:spLocks noChangeArrowheads="1"/>
          </p:cNvSpPr>
          <p:nvPr/>
        </p:nvSpPr>
        <p:spPr bwMode="auto">
          <a:xfrm>
            <a:off x="468313" y="3860800"/>
            <a:ext cx="4810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altLang="ru-RU" sz="2000" b="1">
                <a:latin typeface="Grundfos TheSans" pitchFamily="34" charset="0"/>
              </a:rPr>
              <a:t>Мы не можем позволить себе ждать!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7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9875" name="Text Box 3"/>
          <p:cNvSpPr txBox="1">
            <a:spLocks noChangeArrowheads="1"/>
          </p:cNvSpPr>
          <p:nvPr/>
        </p:nvSpPr>
        <p:spPr bwMode="auto">
          <a:xfrm>
            <a:off x="468313" y="620713"/>
            <a:ext cx="8351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altLang="ru-RU" b="1">
                <a:solidFill>
                  <a:srgbClr val="064B86"/>
                </a:solidFill>
                <a:latin typeface="Grundfos TheSans" pitchFamily="34" charset="0"/>
              </a:rPr>
              <a:t>Некоторые решение более популярны, чем другие </a:t>
            </a:r>
          </a:p>
        </p:txBody>
      </p:sp>
      <p:sp>
        <p:nvSpPr>
          <p:cNvPr id="1359876" name="Rectangle 4"/>
          <p:cNvSpPr>
            <a:spLocks noChangeArrowheads="1"/>
          </p:cNvSpPr>
          <p:nvPr/>
        </p:nvSpPr>
        <p:spPr bwMode="auto">
          <a:xfrm>
            <a:off x="4500563" y="2122488"/>
            <a:ext cx="4673600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altLang="ru-RU" sz="1700" b="1">
                <a:solidFill>
                  <a:srgbClr val="064B86"/>
                </a:solidFill>
                <a:latin typeface="Grundfos TheSans" pitchFamily="34" charset="0"/>
              </a:rPr>
              <a:t>Инициатив по сокращению потребления</a:t>
            </a:r>
          </a:p>
          <a:p>
            <a:pPr algn="l"/>
            <a:r>
              <a:rPr lang="ru-RU" altLang="ru-RU" sz="1700" b="1">
                <a:solidFill>
                  <a:srgbClr val="064B86"/>
                </a:solidFill>
                <a:latin typeface="Grundfos TheSans" pitchFamily="34" charset="0"/>
              </a:rPr>
              <a:t>энергии много, например:</a:t>
            </a:r>
          </a:p>
          <a:p>
            <a:pPr algn="l"/>
            <a:endParaRPr lang="ru-RU" altLang="ru-RU" sz="1700" b="1">
              <a:solidFill>
                <a:srgbClr val="064B86"/>
              </a:solidFill>
              <a:latin typeface="Grundfos TheSans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altLang="ru-RU" sz="1600" b="1">
                <a:solidFill>
                  <a:srgbClr val="064B86"/>
                </a:solidFill>
                <a:latin typeface="Grundfos TheSans" pitchFamily="34" charset="0"/>
              </a:rPr>
              <a:t>Замена ламп накаливания </a:t>
            </a:r>
          </a:p>
          <a:p>
            <a:pPr algn="l">
              <a:buFont typeface="Wingdings" pitchFamily="2" charset="2"/>
              <a:buChar char="Ø"/>
            </a:pPr>
            <a:endParaRPr lang="en-US" altLang="ru-RU" sz="1600" b="1">
              <a:solidFill>
                <a:srgbClr val="064B86"/>
              </a:solidFill>
              <a:latin typeface="Grundfos TheSans" pitchFamily="34" charset="0"/>
            </a:endParaRPr>
          </a:p>
          <a:p>
            <a:pPr algn="l">
              <a:buFont typeface="Wingdings" pitchFamily="2" charset="2"/>
              <a:buNone/>
            </a:pPr>
            <a:r>
              <a:rPr lang="en-US" altLang="ru-RU" sz="1800" b="1">
                <a:solidFill>
                  <a:srgbClr val="064B86"/>
                </a:solidFill>
                <a:latin typeface="Grundfos TheSans" pitchFamily="34" charset="0"/>
              </a:rPr>
              <a:t>&gt;</a:t>
            </a:r>
            <a:r>
              <a:rPr lang="en-US" altLang="ru-RU" sz="1600" b="1">
                <a:solidFill>
                  <a:srgbClr val="064B86"/>
                </a:solidFill>
                <a:latin typeface="Grundfos TheSans" pitchFamily="34" charset="0"/>
              </a:rPr>
              <a:t> </a:t>
            </a:r>
            <a:r>
              <a:rPr lang="ru-RU" altLang="ru-RU" sz="1600" b="1">
                <a:solidFill>
                  <a:srgbClr val="064B86"/>
                </a:solidFill>
                <a:latin typeface="Grundfos TheSans" pitchFamily="34" charset="0"/>
              </a:rPr>
              <a:t>Сведение к минимуму энергопотребления </a:t>
            </a:r>
          </a:p>
          <a:p>
            <a:pPr algn="l">
              <a:buFont typeface="Wingdings" pitchFamily="2" charset="2"/>
              <a:buNone/>
            </a:pPr>
            <a:r>
              <a:rPr lang="ru-RU" altLang="ru-RU" sz="1600" b="1">
                <a:solidFill>
                  <a:srgbClr val="064B86"/>
                </a:solidFill>
                <a:latin typeface="Grundfos TheSans" pitchFamily="34" charset="0"/>
              </a:rPr>
              <a:t>    в режиме ожидания</a:t>
            </a:r>
          </a:p>
          <a:p>
            <a:pPr algn="l">
              <a:buFont typeface="Wingdings" pitchFamily="2" charset="2"/>
              <a:buNone/>
            </a:pPr>
            <a:endParaRPr lang="en-US" altLang="ru-RU" sz="1600" b="1">
              <a:solidFill>
                <a:srgbClr val="064B86"/>
              </a:solidFill>
              <a:latin typeface="Grundfos TheSans" pitchFamily="34" charset="0"/>
            </a:endParaRPr>
          </a:p>
          <a:p>
            <a:pPr algn="l">
              <a:buFont typeface="Wingdings" pitchFamily="2" charset="2"/>
              <a:buNone/>
            </a:pPr>
            <a:r>
              <a:rPr lang="en-US" altLang="ru-RU" sz="1600" b="1">
                <a:solidFill>
                  <a:srgbClr val="064B86"/>
                </a:solidFill>
                <a:latin typeface="Grundfos TheSans" pitchFamily="34" charset="0"/>
              </a:rPr>
              <a:t>&gt;</a:t>
            </a:r>
            <a:r>
              <a:rPr lang="ru-RU" altLang="ru-RU" sz="1600" b="1">
                <a:solidFill>
                  <a:srgbClr val="064B86"/>
                </a:solidFill>
                <a:latin typeface="Grundfos TheSans" pitchFamily="34" charset="0"/>
              </a:rPr>
              <a:t> Инвертерные  кондиционеры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08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0900" name="Text Box 4"/>
          <p:cNvSpPr txBox="1">
            <a:spLocks noChangeArrowheads="1"/>
          </p:cNvSpPr>
          <p:nvPr/>
        </p:nvSpPr>
        <p:spPr bwMode="auto">
          <a:xfrm>
            <a:off x="468313" y="620713"/>
            <a:ext cx="83518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altLang="ru-RU" b="1">
                <a:solidFill>
                  <a:srgbClr val="064B86"/>
                </a:solidFill>
                <a:latin typeface="Grundfos TheSans" pitchFamily="34" charset="0"/>
              </a:rPr>
              <a:t>Но мы должны сосредоточиться на крупнейших возможностях энергосбережения</a:t>
            </a:r>
          </a:p>
        </p:txBody>
      </p:sp>
      <p:sp>
        <p:nvSpPr>
          <p:cNvPr id="1360901" name="Text Box 5"/>
          <p:cNvSpPr txBox="1">
            <a:spLocks noChangeArrowheads="1"/>
          </p:cNvSpPr>
          <p:nvPr/>
        </p:nvSpPr>
        <p:spPr bwMode="auto">
          <a:xfrm>
            <a:off x="-107950" y="4437063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200" b="1">
                <a:solidFill>
                  <a:schemeClr val="bg1"/>
                </a:solidFill>
                <a:latin typeface="Grundfos TheSans" pitchFamily="34" charset="0"/>
              </a:rPr>
              <a:t>Текущий потенциал </a:t>
            </a:r>
          </a:p>
          <a:p>
            <a:r>
              <a:rPr lang="ru-RU" altLang="ru-RU" sz="1200" b="1">
                <a:solidFill>
                  <a:schemeClr val="bg1"/>
                </a:solidFill>
                <a:latin typeface="Grundfos TheSans" pitchFamily="34" charset="0"/>
              </a:rPr>
              <a:t>энергосбережения</a:t>
            </a:r>
          </a:p>
        </p:txBody>
      </p:sp>
      <p:sp>
        <p:nvSpPr>
          <p:cNvPr id="1360902" name="Text Box 6"/>
          <p:cNvSpPr txBox="1">
            <a:spLocks noChangeArrowheads="1"/>
          </p:cNvSpPr>
          <p:nvPr/>
        </p:nvSpPr>
        <p:spPr bwMode="auto">
          <a:xfrm>
            <a:off x="1619250" y="4437063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200" b="1">
                <a:solidFill>
                  <a:schemeClr val="bg1"/>
                </a:solidFill>
                <a:latin typeface="Grundfos TheSans" pitchFamily="34" charset="0"/>
              </a:rPr>
              <a:t>Энергопотребление</a:t>
            </a:r>
          </a:p>
          <a:p>
            <a:r>
              <a:rPr lang="ru-RU" altLang="ru-RU" sz="1200" b="1">
                <a:solidFill>
                  <a:schemeClr val="bg1"/>
                </a:solidFill>
                <a:latin typeface="Grundfos TheSans" pitchFamily="34" charset="0"/>
              </a:rPr>
              <a:t>в режиме ожидания</a:t>
            </a:r>
          </a:p>
        </p:txBody>
      </p:sp>
      <p:sp>
        <p:nvSpPr>
          <p:cNvPr id="1360903" name="Text Box 7"/>
          <p:cNvSpPr txBox="1">
            <a:spLocks noChangeArrowheads="1"/>
          </p:cNvSpPr>
          <p:nvPr/>
        </p:nvSpPr>
        <p:spPr bwMode="auto">
          <a:xfrm>
            <a:off x="3059113" y="4437063"/>
            <a:ext cx="1800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200" b="1">
                <a:solidFill>
                  <a:schemeClr val="bg1"/>
                </a:solidFill>
                <a:latin typeface="Grundfos TheSans" pitchFamily="34" charset="0"/>
              </a:rPr>
              <a:t>Холодильники</a:t>
            </a:r>
          </a:p>
        </p:txBody>
      </p:sp>
      <p:sp>
        <p:nvSpPr>
          <p:cNvPr id="1360904" name="Text Box 8"/>
          <p:cNvSpPr txBox="1">
            <a:spLocks noChangeArrowheads="1"/>
          </p:cNvSpPr>
          <p:nvPr/>
        </p:nvSpPr>
        <p:spPr bwMode="auto">
          <a:xfrm>
            <a:off x="4860925" y="4437063"/>
            <a:ext cx="12239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200" b="1">
                <a:solidFill>
                  <a:schemeClr val="bg1"/>
                </a:solidFill>
                <a:latin typeface="Grundfos TheSans" pitchFamily="34" charset="0"/>
              </a:rPr>
              <a:t>Лампочки</a:t>
            </a:r>
          </a:p>
        </p:txBody>
      </p:sp>
      <p:sp>
        <p:nvSpPr>
          <p:cNvPr id="1360905" name="Text Box 9"/>
          <p:cNvSpPr txBox="1">
            <a:spLocks noChangeArrowheads="1"/>
          </p:cNvSpPr>
          <p:nvPr/>
        </p:nvSpPr>
        <p:spPr bwMode="auto">
          <a:xfrm>
            <a:off x="6516688" y="4484688"/>
            <a:ext cx="20891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300" b="1">
                <a:solidFill>
                  <a:schemeClr val="bg1"/>
                </a:solidFill>
                <a:latin typeface="Grundfos TheSans" pitchFamily="34" charset="0"/>
              </a:rPr>
              <a:t>Двигатели насосов </a:t>
            </a:r>
          </a:p>
          <a:p>
            <a:r>
              <a:rPr lang="ru-RU" altLang="ru-RU" sz="1300" b="1">
                <a:solidFill>
                  <a:schemeClr val="bg1"/>
                </a:solidFill>
                <a:latin typeface="Grundfos TheSans" pitchFamily="34" charset="0"/>
              </a:rPr>
              <a:t>и других механизмов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1923" name="Text Box 3"/>
          <p:cNvSpPr txBox="1">
            <a:spLocks noChangeArrowheads="1"/>
          </p:cNvSpPr>
          <p:nvPr/>
        </p:nvSpPr>
        <p:spPr bwMode="auto">
          <a:xfrm>
            <a:off x="179388" y="188913"/>
            <a:ext cx="86756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altLang="ru-RU" sz="2800" b="1">
                <a:solidFill>
                  <a:schemeClr val="bg1"/>
                </a:solidFill>
                <a:latin typeface="Grundfos TheSans" pitchFamily="34" charset="0"/>
              </a:rPr>
              <a:t>Большинство людей не понимает, что  насосы </a:t>
            </a:r>
          </a:p>
          <a:p>
            <a:pPr algn="l"/>
            <a:r>
              <a:rPr lang="ru-RU" altLang="ru-RU" sz="2800" b="1">
                <a:solidFill>
                  <a:schemeClr val="bg1"/>
                </a:solidFill>
                <a:latin typeface="Grundfos TheSans" pitchFamily="34" charset="0"/>
              </a:rPr>
              <a:t>и двигатели изменяют  наш мир</a:t>
            </a:r>
          </a:p>
        </p:txBody>
      </p:sp>
      <p:sp>
        <p:nvSpPr>
          <p:cNvPr id="1361925" name="Rectangle 5"/>
          <p:cNvSpPr>
            <a:spLocks noChangeArrowheads="1"/>
          </p:cNvSpPr>
          <p:nvPr/>
        </p:nvSpPr>
        <p:spPr bwMode="auto">
          <a:xfrm>
            <a:off x="612775" y="5054600"/>
            <a:ext cx="92154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altLang="ru-RU" b="1">
                <a:solidFill>
                  <a:schemeClr val="bg1"/>
                </a:solidFill>
                <a:latin typeface="Grundfos TheSans" pitchFamily="34" charset="0"/>
              </a:rPr>
              <a:t>Дело в том, что в настоящее время насосы </a:t>
            </a:r>
          </a:p>
          <a:p>
            <a:pPr algn="l"/>
            <a:r>
              <a:rPr lang="ru-RU" altLang="ru-RU" b="1">
                <a:solidFill>
                  <a:schemeClr val="bg1"/>
                </a:solidFill>
                <a:latin typeface="Grundfos TheSans" pitchFamily="34" charset="0"/>
              </a:rPr>
              <a:t>потребляют до 20% электроэнергии в мире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2947" name="Rectangle 3"/>
          <p:cNvSpPr>
            <a:spLocks noChangeArrowheads="1"/>
          </p:cNvSpPr>
          <p:nvPr/>
        </p:nvSpPr>
        <p:spPr bwMode="auto">
          <a:xfrm>
            <a:off x="250825" y="333375"/>
            <a:ext cx="87137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altLang="ru-RU" sz="1800" b="1">
                <a:solidFill>
                  <a:schemeClr val="bg1"/>
                </a:solidFill>
                <a:latin typeface="Grundfos TheSans" pitchFamily="34" charset="0"/>
              </a:rPr>
              <a:t>Снижение потребления энергии является одной из наиболее серьезных </a:t>
            </a:r>
          </a:p>
          <a:p>
            <a:pPr algn="l"/>
            <a:r>
              <a:rPr lang="ru-RU" altLang="ru-RU" sz="1800" b="1">
                <a:solidFill>
                  <a:schemeClr val="bg1"/>
                </a:solidFill>
                <a:latin typeface="Grundfos TheSans" pitchFamily="34" charset="0"/>
              </a:rPr>
              <a:t>проблем в борьбе с изменением климата –  насосы могут быть ключевым элементом решения</a:t>
            </a:r>
          </a:p>
        </p:txBody>
      </p:sp>
      <p:sp>
        <p:nvSpPr>
          <p:cNvPr id="1362948" name="Rectangle 4"/>
          <p:cNvSpPr>
            <a:spLocks noChangeArrowheads="1"/>
          </p:cNvSpPr>
          <p:nvPr/>
        </p:nvSpPr>
        <p:spPr bwMode="auto">
          <a:xfrm>
            <a:off x="4724400" y="2349500"/>
            <a:ext cx="400050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altLang="ru-RU" sz="1600">
                <a:solidFill>
                  <a:schemeClr val="bg1"/>
                </a:solidFill>
                <a:latin typeface="Grundfos TheSans" pitchFamily="34" charset="0"/>
              </a:rPr>
              <a:t>«…изменения климата является одной </a:t>
            </a:r>
          </a:p>
          <a:p>
            <a:pPr algn="l"/>
            <a:r>
              <a:rPr lang="ru-RU" altLang="ru-RU" sz="1600">
                <a:solidFill>
                  <a:schemeClr val="bg1"/>
                </a:solidFill>
                <a:latin typeface="Grundfos TheSans" pitchFamily="34" charset="0"/>
              </a:rPr>
              <a:t>из наиболее серьезных проблем нашего</a:t>
            </a:r>
          </a:p>
          <a:p>
            <a:pPr algn="l"/>
            <a:r>
              <a:rPr lang="ru-RU" altLang="ru-RU" sz="1600">
                <a:solidFill>
                  <a:schemeClr val="bg1"/>
                </a:solidFill>
                <a:latin typeface="Grundfos TheSans" pitchFamily="34" charset="0"/>
              </a:rPr>
              <a:t>времени и нужна сильная политическая </a:t>
            </a:r>
          </a:p>
          <a:p>
            <a:pPr algn="l"/>
            <a:r>
              <a:rPr lang="ru-RU" altLang="ru-RU" sz="1600">
                <a:solidFill>
                  <a:schemeClr val="bg1"/>
                </a:solidFill>
                <a:latin typeface="Grundfos TheSans" pitchFamily="34" charset="0"/>
              </a:rPr>
              <a:t>воля, чтобы срочно бороться</a:t>
            </a:r>
          </a:p>
          <a:p>
            <a:pPr algn="l"/>
            <a:r>
              <a:rPr lang="ru-RU" altLang="ru-RU" sz="1600">
                <a:solidFill>
                  <a:schemeClr val="bg1"/>
                </a:solidFill>
                <a:latin typeface="Grundfos TheSans" pitchFamily="34" charset="0"/>
              </a:rPr>
              <a:t>с этим…» </a:t>
            </a:r>
          </a:p>
          <a:p>
            <a:pPr algn="l"/>
            <a:endParaRPr lang="ru-RU" altLang="ru-RU" sz="1600">
              <a:solidFill>
                <a:schemeClr val="bg1"/>
              </a:solidFill>
              <a:latin typeface="Grundfos TheSans" pitchFamily="34" charset="0"/>
            </a:endParaRPr>
          </a:p>
          <a:p>
            <a:pPr algn="l"/>
            <a:r>
              <a:rPr lang="ru-RU" altLang="ru-RU" sz="1600">
                <a:solidFill>
                  <a:schemeClr val="bg1"/>
                </a:solidFill>
                <a:latin typeface="Grundfos TheSans" pitchFamily="34" charset="0"/>
              </a:rPr>
              <a:t>           - Копенгагенское соглашение,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4995" name="Text Box 3"/>
          <p:cNvSpPr txBox="1">
            <a:spLocks noChangeArrowheads="1"/>
          </p:cNvSpPr>
          <p:nvPr/>
        </p:nvSpPr>
        <p:spPr bwMode="auto">
          <a:xfrm>
            <a:off x="179388" y="595313"/>
            <a:ext cx="8893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altLang="ru-RU" sz="2200" b="1">
                <a:solidFill>
                  <a:schemeClr val="bg1"/>
                </a:solidFill>
                <a:latin typeface="Grundfos TheSans" pitchFamily="34" charset="0"/>
              </a:rPr>
              <a:t>Европейский союз одобрил </a:t>
            </a:r>
            <a:r>
              <a:rPr lang="en-US" altLang="ru-RU" sz="2200" b="1">
                <a:solidFill>
                  <a:schemeClr val="bg1"/>
                </a:solidFill>
                <a:latin typeface="Grundfos TheSans" pitchFamily="34" charset="0"/>
              </a:rPr>
              <a:t>EuP</a:t>
            </a:r>
            <a:r>
              <a:rPr lang="ru-RU" altLang="ru-RU" sz="2200" b="1">
                <a:solidFill>
                  <a:schemeClr val="bg1"/>
                </a:solidFill>
                <a:latin typeface="Grundfos TheSans" pitchFamily="34" charset="0"/>
              </a:rPr>
              <a:t> директиву на электрические двигатели – победа в борьбе за энергосбережение</a:t>
            </a:r>
          </a:p>
        </p:txBody>
      </p:sp>
      <p:sp>
        <p:nvSpPr>
          <p:cNvPr id="1364996" name="Rectangle 4"/>
          <p:cNvSpPr>
            <a:spLocks noChangeArrowheads="1"/>
          </p:cNvSpPr>
          <p:nvPr/>
        </p:nvSpPr>
        <p:spPr bwMode="auto">
          <a:xfrm>
            <a:off x="684213" y="1844675"/>
            <a:ext cx="55435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altLang="ru-RU" sz="2000" b="1">
                <a:solidFill>
                  <a:schemeClr val="bg1"/>
                </a:solidFill>
                <a:latin typeface="Grundfos TheSans" pitchFamily="34" charset="0"/>
              </a:rPr>
              <a:t>&gt; </a:t>
            </a:r>
            <a:r>
              <a:rPr lang="ru-RU" altLang="ru-RU" sz="2000" b="1">
                <a:solidFill>
                  <a:schemeClr val="bg1"/>
                </a:solidFill>
                <a:latin typeface="Grundfos TheSans" pitchFamily="34" charset="0"/>
              </a:rPr>
              <a:t>Новые требования по энергоэффективности двигателей  будут вводится поэтапно с 2011 года</a:t>
            </a:r>
          </a:p>
          <a:p>
            <a:pPr algn="l">
              <a:buFont typeface="Wingdings" pitchFamily="2" charset="2"/>
              <a:buChar char="Ø"/>
            </a:pPr>
            <a:endParaRPr lang="ru-RU" altLang="ru-RU" sz="2000" b="1">
              <a:solidFill>
                <a:schemeClr val="bg1"/>
              </a:solidFill>
              <a:latin typeface="Grundfos TheSans" pitchFamily="34" charset="0"/>
            </a:endParaRPr>
          </a:p>
          <a:p>
            <a:pPr algn="l">
              <a:buFont typeface="Wingdings" pitchFamily="2" charset="2"/>
              <a:buNone/>
            </a:pPr>
            <a:endParaRPr lang="en-US" altLang="ru-RU" sz="2000" b="1">
              <a:solidFill>
                <a:schemeClr val="bg1"/>
              </a:solidFill>
              <a:latin typeface="Grundfos TheSans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altLang="ru-RU" sz="2000" b="1">
                <a:solidFill>
                  <a:schemeClr val="bg1"/>
                </a:solidFill>
                <a:latin typeface="Grundfos TheSans" pitchFamily="34" charset="0"/>
              </a:rPr>
              <a:t>Двигатели эффективностью от IE1 к IE3:</a:t>
            </a:r>
          </a:p>
          <a:p>
            <a:pPr algn="l">
              <a:buFont typeface="Wingdings" pitchFamily="2" charset="2"/>
              <a:buNone/>
            </a:pPr>
            <a:r>
              <a:rPr lang="ru-RU" altLang="ru-RU" sz="2000" b="1">
                <a:solidFill>
                  <a:schemeClr val="bg1"/>
                </a:solidFill>
                <a:latin typeface="Grundfos TheSans" pitchFamily="34" charset="0"/>
              </a:rPr>
              <a:t> </a:t>
            </a:r>
          </a:p>
          <a:p>
            <a:pPr algn="l">
              <a:buFont typeface="Wingdings" pitchFamily="2" charset="2"/>
              <a:buNone/>
            </a:pPr>
            <a:r>
              <a:rPr lang="ru-RU" altLang="ru-RU" sz="2000" b="1">
                <a:solidFill>
                  <a:schemeClr val="bg1"/>
                </a:solidFill>
                <a:latin typeface="Grundfos TheSans" pitchFamily="34" charset="0"/>
              </a:rPr>
              <a:t> - IE1 наименьшая энергоэффективность     двигателей  </a:t>
            </a:r>
          </a:p>
          <a:p>
            <a:pPr algn="l">
              <a:buFont typeface="Wingdings" pitchFamily="2" charset="2"/>
              <a:buNone/>
            </a:pPr>
            <a:r>
              <a:rPr lang="ru-RU" altLang="ru-RU" sz="2000" b="1">
                <a:solidFill>
                  <a:schemeClr val="bg1"/>
                </a:solidFill>
                <a:latin typeface="Grundfos TheSans" pitchFamily="34" charset="0"/>
              </a:rPr>
              <a:t> - </a:t>
            </a:r>
            <a:r>
              <a:rPr lang="ru-RU" altLang="ru-RU" b="1">
                <a:solidFill>
                  <a:schemeClr val="bg1"/>
                </a:solidFill>
                <a:latin typeface="Grundfos TheSans" pitchFamily="34" charset="0"/>
              </a:rPr>
              <a:t>IE3 </a:t>
            </a:r>
            <a:r>
              <a:rPr lang="ru-RU" altLang="ru-RU" sz="2000" b="1">
                <a:solidFill>
                  <a:schemeClr val="bg1"/>
                </a:solidFill>
                <a:latin typeface="Grundfos TheSans" pitchFamily="34" charset="0"/>
              </a:rPr>
              <a:t>наиболее энергоэффективные двигатели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8207375" cy="527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556&quot;/&gt;&lt;/object&gt;&lt;object type=&quot;3&quot; unique_id=&quot;10004&quot;&gt;&lt;property id=&quot;20148&quot; value=&quot;5&quot;/&gt;&lt;property id=&quot;20300&quot; value=&quot;Slide 2&quot;/&gt;&lt;property id=&quot;20307&quot; value=&quot;564&quot;/&gt;&lt;/object&gt;&lt;object type=&quot;3&quot; unique_id=&quot;10005&quot;&gt;&lt;property id=&quot;20148&quot; value=&quot;5&quot;/&gt;&lt;property id=&quot;20300&quot; value=&quot;Slide 3&quot;/&gt;&lt;property id=&quot;20307&quot; value=&quot;563&quot;/&gt;&lt;/object&gt;&lt;object type=&quot;3&quot; unique_id=&quot;10006&quot;&gt;&lt;property id=&quot;20148&quot; value=&quot;5&quot;/&gt;&lt;property id=&quot;20300&quot; value=&quot;Slide 4&quot;/&gt;&lt;property id=&quot;20307&quot; value=&quot;562&quot;/&gt;&lt;/object&gt;&lt;object type=&quot;3&quot; unique_id=&quot;10007&quot;&gt;&lt;property id=&quot;20148&quot; value=&quot;5&quot;/&gt;&lt;property id=&quot;20300&quot; value=&quot;Slide 5&quot;/&gt;&lt;property id=&quot;20307&quot; value=&quot;561&quot;/&gt;&lt;/object&gt;&lt;object type=&quot;3&quot; unique_id=&quot;10008&quot;&gt;&lt;property id=&quot;20148&quot; value=&quot;5&quot;/&gt;&lt;property id=&quot;20300&quot; value=&quot;Slide 6&quot;/&gt;&lt;property id=&quot;20307&quot; value=&quot;560&quot;/&gt;&lt;/object&gt;&lt;object type=&quot;3&quot; unique_id=&quot;10009&quot;&gt;&lt;property id=&quot;20148&quot; value=&quot;5&quot;/&gt;&lt;property id=&quot;20300&quot; value=&quot;Slide 7&quot;/&gt;&lt;property id=&quot;20307&quot; value=&quot;559&quot;/&gt;&lt;/object&gt;&lt;object type=&quot;3&quot; unique_id=&quot;10010&quot;&gt;&lt;property id=&quot;20148&quot; value=&quot;5&quot;/&gt;&lt;property id=&quot;20300&quot; value=&quot;Slide 10&quot;/&gt;&lt;property id=&quot;20307&quot; value=&quot;558&quot;/&gt;&lt;/object&gt;&lt;object type=&quot;3&quot; unique_id=&quot;10011&quot;&gt;&lt;property id=&quot;20148&quot; value=&quot;5&quot;/&gt;&lt;property id=&quot;20300&quot; value=&quot;Slide 8&quot;/&gt;&lt;property id=&quot;20307&quot; value=&quot;557&quot;/&gt;&lt;/object&gt;&lt;object type=&quot;3&quot; unique_id=&quot;10012&quot;&gt;&lt;property id=&quot;20148&quot; value=&quot;5&quot;/&gt;&lt;property id=&quot;20300&quot; value=&quot;Slide 11&quot;/&gt;&lt;property id=&quot;20307&quot; value=&quot;565&quot;/&gt;&lt;/object&gt;&lt;object type=&quot;3&quot; unique_id=&quot;10013&quot;&gt;&lt;property id=&quot;20148&quot; value=&quot;5&quot;/&gt;&lt;property id=&quot;20300&quot; value=&quot;Slide 12 - &amp;quot;&amp;#x0D;&amp;#x0A;Grundfos перешел на электродвигатели &amp;#x0D;&amp;#x0A;высшего европейского класса энергоэффективности IE3&amp;#x0D;&amp;#x0A;&amp;quot;&quot;/&gt;&lt;property id=&quot;20307&quot; value=&quot;566&quot;/&gt;&lt;/object&gt;&lt;object type=&quot;3&quot; unique_id=&quot;10014&quot;&gt;&lt;property id=&quot;20148&quot; value=&quot;5&quot;/&gt;&lt;property id=&quot;20300&quot; value=&quot;Slide 9&quot;/&gt;&lt;property id=&quot;20307&quot; value=&quot;567&quot;/&gt;&lt;/object&gt;&lt;object type=&quot;3&quot; unique_id=&quot;10015&quot;&gt;&lt;property id=&quot;20148&quot; value=&quot;5&quot;/&gt;&lt;property id=&quot;20300&quot; value=&quot;Slide 14&quot;/&gt;&lt;property id=&quot;20307&quot; value=&quot;542&quot;/&gt;&lt;/object&gt;&lt;object type=&quot;3&quot; unique_id=&quot;10016&quot;&gt;&lt;property id=&quot;20148&quot; value=&quot;5&quot;/&gt;&lt;property id=&quot;20300&quot; value=&quot;Slide 15&quot;/&gt;&lt;property id=&quot;20307&quot; value=&quot;539&quot;/&gt;&lt;/object&gt;&lt;object type=&quot;3&quot; unique_id=&quot;10017&quot;&gt;&lt;property id=&quot;20148&quot; value=&quot;5&quot;/&gt;&lt;property id=&quot;20300&quot; value=&quot;Slide 16&quot;/&gt;&lt;property id=&quot;20307&quot; value=&quot;540&quot;/&gt;&lt;/object&gt;&lt;object type=&quot;3&quot; unique_id=&quot;10018&quot;&gt;&lt;property id=&quot;20148&quot; value=&quot;5&quot;/&gt;&lt;property id=&quot;20300&quot; value=&quot;Slide 18 - &amp;quot;                        &amp;#x0D;&amp;#x0A;PUST     &amp;#x0D;&amp;#x0A;                   Стеклопластиковые КНС&amp;#x0D;&amp;#x0A; в  максимальной &amp;#x0D;&amp;#x0A;заводской готовности&quot;/&gt;&lt;property id=&quot;20307&quot; value=&quot;541&quot;/&gt;&lt;/object&gt;&lt;object type=&quot;3&quot; unique_id=&quot;10019&quot;&gt;&lt;property id=&quot;20148&quot; value=&quot;5&quot;/&gt;&lt;property id=&quot;20300&quot; value=&quot;Slide 19&quot;/&gt;&lt;property id=&quot;20307&quot; value=&quot;544&quot;/&gt;&lt;/object&gt;&lt;object type=&quot;3&quot; unique_id=&quot;10020&quot;&gt;&lt;property id=&quot;20148&quot; value=&quot;5&quot;/&gt;&lt;property id=&quot;20300&quot; value=&quot;Slide 20&quot;/&gt;&lt;property id=&quot;20307&quot; value=&quot;546&quot;/&gt;&lt;/object&gt;&lt;object type=&quot;3&quot; unique_id=&quot;10024&quot;&gt;&lt;property id=&quot;20148&quot; value=&quot;5&quot;/&gt;&lt;property id=&quot;20300&quot; value=&quot;Slide 23&quot;/&gt;&lt;property id=&quot;20307&quot; value=&quot;543&quot;/&gt;&lt;/object&gt;&lt;object type=&quot;3&quot; unique_id=&quot;10091&quot;&gt;&lt;property id=&quot;20148&quot; value=&quot;5&quot;/&gt;&lt;property id=&quot;20300&quot; value=&quot;Slide 13&quot;/&gt;&lt;property id=&quot;20307&quot; value=&quot;569&quot;/&gt;&lt;/object&gt;&lt;object type=&quot;3&quot; unique_id=&quot;10092&quot;&gt;&lt;property id=&quot;20148&quot; value=&quot;5&quot;/&gt;&lt;property id=&quot;20300&quot; value=&quot;Slide 21&quot;/&gt;&lt;property id=&quot;20307&quot; value=&quot;568&quot;/&gt;&lt;/object&gt;&lt;object type=&quot;3&quot; unique_id=&quot;10163&quot;&gt;&lt;property id=&quot;20148&quot; value=&quot;5&quot;/&gt;&lt;property id=&quot;20300&quot; value=&quot;Slide 17&quot;/&gt;&lt;property id=&quot;20307&quot; value=&quot;570&quot;/&gt;&lt;/object&gt;&lt;object type=&quot;3&quot; unique_id=&quot;10164&quot;&gt;&lt;property id=&quot;20148&quot; value=&quot;5&quot;/&gt;&lt;property id=&quot;20300&quot; value=&quot;Slide 22&quot;/&gt;&lt;property id=&quot;20307&quot; value=&quot;572&quot;/&gt;&lt;/object&gt;&lt;/object&gt;&lt;object type=&quot;8&quot; unique_id=&quot;1004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Grundfos">
  <a:themeElements>
    <a:clrScheme name="Grundfo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rundfo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Grundf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undf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undf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undf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undf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undf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undf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Settings\ayakovlev\Application Data\Microsoft\Templates\Grundfos.pot</Template>
  <TotalTime>16492</TotalTime>
  <Words>497</Words>
  <Application>Microsoft Office PowerPoint</Application>
  <PresentationFormat>Экран (4:3)</PresentationFormat>
  <Paragraphs>146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Times New Roman</vt:lpstr>
      <vt:lpstr>Verdana</vt:lpstr>
      <vt:lpstr>Grundfos TheSans</vt:lpstr>
      <vt:lpstr>Arial</vt:lpstr>
      <vt:lpstr>Wingdings</vt:lpstr>
      <vt:lpstr>Tahoma</vt:lpstr>
      <vt:lpstr>Grundfos TheSans OT 4SL</vt:lpstr>
      <vt:lpstr>Grundfos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Grundfos перешел на электродвигатели  высшего европейского класса энергоэффективности IE3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PUST                         Стеклопластиковые КНС  в  максимальной  заводской готовности  Диаметр: 1 м Высота: до 5 м  Насосы: типа SEG Производство: Финляндия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GRUNDFOS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Макаровский</dc:creator>
  <cp:lastModifiedBy>П.А.</cp:lastModifiedBy>
  <cp:revision>367</cp:revision>
  <dcterms:created xsi:type="dcterms:W3CDTF">2001-05-07T07:05:33Z</dcterms:created>
  <dcterms:modified xsi:type="dcterms:W3CDTF">2021-04-04T14:34:37Z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0008008818000000000001023620</vt:lpwstr>
  </property>
</Properties>
</file>