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42"/>
  </p:notesMasterIdLst>
  <p:handoutMasterIdLst>
    <p:handoutMasterId r:id="rId43"/>
  </p:handoutMasterIdLst>
  <p:sldIdLst>
    <p:sldId id="266" r:id="rId2"/>
    <p:sldId id="327" r:id="rId3"/>
    <p:sldId id="329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6" r:id="rId16"/>
    <p:sldId id="325" r:id="rId17"/>
    <p:sldId id="265" r:id="rId18"/>
    <p:sldId id="337" r:id="rId19"/>
    <p:sldId id="267" r:id="rId20"/>
    <p:sldId id="285" r:id="rId21"/>
    <p:sldId id="328" r:id="rId22"/>
    <p:sldId id="330" r:id="rId23"/>
    <p:sldId id="286" r:id="rId24"/>
    <p:sldId id="284" r:id="rId25"/>
    <p:sldId id="313" r:id="rId26"/>
    <p:sldId id="287" r:id="rId27"/>
    <p:sldId id="283" r:id="rId28"/>
    <p:sldId id="290" r:id="rId29"/>
    <p:sldId id="331" r:id="rId30"/>
    <p:sldId id="332" r:id="rId31"/>
    <p:sldId id="333" r:id="rId32"/>
    <p:sldId id="296" r:id="rId33"/>
    <p:sldId id="298" r:id="rId34"/>
    <p:sldId id="297" r:id="rId35"/>
    <p:sldId id="295" r:id="rId36"/>
    <p:sldId id="335" r:id="rId37"/>
    <p:sldId id="334" r:id="rId38"/>
    <p:sldId id="336" r:id="rId39"/>
    <p:sldId id="301" r:id="rId40"/>
    <p:sldId id="272" r:id="rId41"/>
  </p:sldIdLst>
  <p:sldSz cx="9144000" cy="6858000" type="screen4x3"/>
  <p:notesSz cx="6737350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103" d="100"/>
          <a:sy n="103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960BC9-2999-4EDE-BC8B-1A6F76A63AAA}" type="datetimeFigureOut">
              <a:rPr lang="ru-RU" altLang="ru-RU"/>
              <a:pPr/>
              <a:t>04.04.2021</a:t>
            </a:fld>
            <a:endParaRPr lang="ru-RU" altLang="ru-RU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895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D32C0C-C067-439A-B873-ED131590D1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552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97A51B-6B8D-4B60-8F3F-9B0C2EFF2428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871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9475"/>
            <a:ext cx="5391150" cy="4443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736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732FE1-0C5E-4327-A028-DF28E580F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48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Равнобедренный треугольник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A38F1894-7A2F-4F9B-8283-48770C2FA65D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9A72C3-9A76-406E-A742-46A4B272D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1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77A6-7FCA-4C04-B4C5-F24C761F9153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999AF-7F9B-4621-993C-98A586002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5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</p:spPr>
        <p:txBody>
          <a:bodyPr vert="horz" anchor="b"/>
          <a:lstStyle>
            <a:lvl1pPr>
              <a:defRPr sz="1000"/>
            </a:lvl1pPr>
          </a:lstStyle>
          <a:p>
            <a:pPr>
              <a:defRPr/>
            </a:pPr>
            <a:fld id="{744B1FA6-1F27-4095-AD4D-CF54B504DEBC}" type="datetimeFigureOut">
              <a:rPr lang="ru-RU"/>
              <a:pPr>
                <a:defRPr/>
              </a:pPr>
              <a:t>04.04.2021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0037"/>
          </a:xfrm>
          <a:prstGeom prst="rect">
            <a:avLst/>
          </a:prstGeom>
        </p:spPr>
        <p:txBody>
          <a:bodyPr vert="horz" anchor="b"/>
          <a:lstStyle>
            <a:lvl1pPr algn="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/>
            </a:lvl1pPr>
          </a:lstStyle>
          <a:p>
            <a:pPr>
              <a:defRPr/>
            </a:pPr>
            <a:fld id="{4E227246-0D9D-426A-895D-B45228D70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</p:sldLayoutIdLst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8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" y="1295400"/>
            <a:ext cx="8915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4500" b="1">
                <a:latin typeface="Tahoma" charset="0"/>
              </a:rPr>
              <a:t>Доступные мероприятия</a:t>
            </a:r>
            <a:br>
              <a:rPr lang="ru-RU" altLang="ru-RU" sz="4500" b="1">
                <a:latin typeface="Tahoma" charset="0"/>
              </a:rPr>
            </a:br>
            <a:r>
              <a:rPr lang="ru-RU" altLang="ru-RU" sz="4500" b="1">
                <a:latin typeface="Tahoma" charset="0"/>
              </a:rPr>
              <a:t>по энергосбережению</a:t>
            </a:r>
            <a:br>
              <a:rPr lang="ru-RU" altLang="ru-RU" sz="4500" b="1">
                <a:latin typeface="Tahoma" charset="0"/>
              </a:rPr>
            </a:br>
            <a:endParaRPr lang="ru-RU" altLang="ru-RU" sz="4500" b="1">
              <a:latin typeface="Tahoma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ru-RU" sz="3000" b="1">
                <a:latin typeface="Tahoma" charset="0"/>
              </a:rPr>
              <a:t>Примеры из программы энергосбережения Управления образования Администрации</a:t>
            </a:r>
            <a:br>
              <a:rPr lang="ru-RU" altLang="ru-RU" sz="3000" b="1">
                <a:latin typeface="Tahoma" charset="0"/>
              </a:rPr>
            </a:br>
            <a:r>
              <a:rPr lang="ru-RU" altLang="ru-RU" sz="3000" b="1">
                <a:latin typeface="Tahoma" charset="0"/>
              </a:rPr>
              <a:t>г. Белгорода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8686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latin typeface="Tahoma" charset="0"/>
              </a:rPr>
              <a:t>Тихомирова Тамара Ивановна</a:t>
            </a:r>
          </a:p>
          <a:p>
            <a:pPr>
              <a:spcBef>
                <a:spcPct val="50000"/>
              </a:spcBef>
            </a:pPr>
            <a:r>
              <a:rPr lang="ru-RU" altLang="ru-RU" sz="1400" b="1">
                <a:latin typeface="Tahoma" charset="0"/>
              </a:rPr>
              <a:t>Доцент энергетического факультета БГТУ им. В.Г. Шухова</a:t>
            </a:r>
          </a:p>
          <a:p>
            <a:pPr>
              <a:spcBef>
                <a:spcPct val="50000"/>
              </a:spcBef>
            </a:pPr>
            <a:endParaRPr lang="ru-RU" altLang="ru-RU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60538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6.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Организация режима работы энергопотребляющего оборудования и освещения (выключение или перевод в режим «сна» компьютеров при простое, полная загрузка посудомоечных и стиральных машин, исключение работы оборудования «на холстом ходу» и др.).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184308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4114800"/>
            <a:ext cx="2286000" cy="915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dirty="0">
                <a:latin typeface="+mn-lt"/>
              </a:rPr>
              <a:t>Снижение потребления энергоресурсов</a:t>
            </a:r>
            <a:endParaRPr lang="ru-RU" dirty="0">
              <a:latin typeface="+mn-lt"/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0"/>
            <a:ext cx="3132138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40386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974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ru-RU" sz="2000" smtClean="0">
                <a:latin typeface="Century Gothic" pitchFamily="34" charset="0"/>
                <a:cs typeface="Arial" charset="0"/>
              </a:rPr>
              <a:t>7.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Контроль за нецелевым использованием энергоносителей (отбор воды из системы отопления</a:t>
            </a:r>
            <a:r>
              <a:rPr lang="ru-RU" altLang="ru-RU" sz="2000" smtClean="0">
                <a:latin typeface="Arial" charset="0"/>
              </a:rPr>
              <a:t>, протечки</a:t>
            </a:r>
            <a:r>
              <a:rPr lang="ru-RU" altLang="ru-RU" sz="2000" smtClean="0">
                <a:latin typeface="Arial" charset="0"/>
                <a:cs typeface="Arial" charset="0"/>
              </a:rPr>
              <a:t>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и др.).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7563"/>
            <a:ext cx="40989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6643688" y="4214813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Снижение потребления энергоресурсов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28625" y="1428750"/>
            <a:ext cx="8229600" cy="1331913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</a:rPr>
              <a:t>8.</a:t>
            </a:r>
            <a:r>
              <a:rPr lang="ru-RU" altLang="ru-RU" sz="2000" smtClean="0">
                <a:latin typeface="Century Gothic" pitchFamily="34" charset="0"/>
              </a:rPr>
              <a:t> Снижение  отопительной нагрузки в зданиях или отдельных помещениях в нерабочие периоды организаций</a:t>
            </a:r>
          </a:p>
        </p:txBody>
      </p:sp>
      <p:pic>
        <p:nvPicPr>
          <p:cNvPr id="18436" name="Picture 2" descr="C:\Users\ELENA\Desktop\презентация16-04-2010_23-08-04\перето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428875"/>
            <a:ext cx="5429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6858000" y="3857625"/>
            <a:ext cx="1928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/>
              <a:t>Снижение отопительной нагрузки на 5%.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6572250" y="571500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57188" y="1285875"/>
            <a:ext cx="8429625" cy="1143000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  <a:cs typeface="Arial" charset="0"/>
              </a:rPr>
              <a:t>9. </a:t>
            </a:r>
            <a:r>
              <a:rPr lang="ru-RU" altLang="ru-RU" sz="1600" smtClean="0">
                <a:latin typeface="Century Gothic" pitchFamily="34" charset="0"/>
                <a:cs typeface="Arial" charset="0"/>
              </a:rPr>
              <a:t>Проведение гидравлической регулировки, ручной балансировки распределительных систем отопления и стояков в зданиях, строениях, сооружениях, не оснащенных автоматическими ИТП ((проводится эксплуатирующей организацией).</a:t>
            </a:r>
          </a:p>
        </p:txBody>
      </p:sp>
      <p:grpSp>
        <p:nvGrpSpPr>
          <p:cNvPr id="19460" name="Группа 23"/>
          <p:cNvGrpSpPr>
            <a:grpSpLocks/>
          </p:cNvGrpSpPr>
          <p:nvPr/>
        </p:nvGrpSpPr>
        <p:grpSpPr bwMode="auto">
          <a:xfrm>
            <a:off x="838200" y="2971800"/>
            <a:ext cx="7596188" cy="3590925"/>
            <a:chOff x="381000" y="2057401"/>
            <a:chExt cx="8382000" cy="4419599"/>
          </a:xfrm>
        </p:grpSpPr>
        <p:grpSp>
          <p:nvGrpSpPr>
            <p:cNvPr id="19463" name="Group 7"/>
            <p:cNvGrpSpPr>
              <a:grpSpLocks/>
            </p:cNvGrpSpPr>
            <p:nvPr/>
          </p:nvGrpSpPr>
          <p:grpSpPr bwMode="auto">
            <a:xfrm>
              <a:off x="3668714" y="2057401"/>
              <a:ext cx="5029201" cy="3810002"/>
              <a:chOff x="2311" y="1296"/>
              <a:chExt cx="3168" cy="2400"/>
            </a:xfrm>
          </p:grpSpPr>
          <p:sp>
            <p:nvSpPr>
              <p:cNvPr id="19478" name="Text Box 8"/>
              <p:cNvSpPr txBox="1">
                <a:spLocks noChangeArrowheads="1"/>
              </p:cNvSpPr>
              <p:nvPr/>
            </p:nvSpPr>
            <p:spPr bwMode="auto">
              <a:xfrm>
                <a:off x="2640" y="1296"/>
                <a:ext cx="2839" cy="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ru-RU" altLang="ru-RU" sz="1200" b="1">
                    <a:solidFill>
                      <a:srgbClr val="FF0000"/>
                    </a:solidFill>
                  </a:rPr>
                  <a:t>Без проведения настройки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ru-RU" altLang="ru-RU" sz="1200" b="1"/>
                  <a:t>Превышение фактического расхода 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ru-RU" altLang="ru-RU" sz="1200" b="1"/>
                  <a:t>через потребитель  в 4 раза !!! </a:t>
                </a:r>
              </a:p>
            </p:txBody>
          </p:sp>
          <p:sp>
            <p:nvSpPr>
              <p:cNvPr id="19479" name="Line 9"/>
              <p:cNvSpPr>
                <a:spLocks noChangeShapeType="1"/>
              </p:cNvSpPr>
              <p:nvPr/>
            </p:nvSpPr>
            <p:spPr bwMode="auto">
              <a:xfrm rot="-5394490">
                <a:off x="4519" y="3216"/>
                <a:ext cx="960" cy="0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0" name="Line 10"/>
              <p:cNvSpPr>
                <a:spLocks noChangeShapeType="1"/>
              </p:cNvSpPr>
              <p:nvPr/>
            </p:nvSpPr>
            <p:spPr bwMode="auto">
              <a:xfrm>
                <a:off x="4711" y="2784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1" name="Line 11"/>
              <p:cNvSpPr>
                <a:spLocks noChangeShapeType="1"/>
              </p:cNvSpPr>
              <p:nvPr/>
            </p:nvSpPr>
            <p:spPr bwMode="auto">
              <a:xfrm flipV="1">
                <a:off x="4999" y="1968"/>
                <a:ext cx="0" cy="81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2" name="Line 12"/>
              <p:cNvSpPr>
                <a:spLocks noChangeShapeType="1"/>
              </p:cNvSpPr>
              <p:nvPr/>
            </p:nvSpPr>
            <p:spPr bwMode="auto">
              <a:xfrm flipH="1" flipV="1">
                <a:off x="2311" y="1968"/>
                <a:ext cx="26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464" name="Группа 29"/>
            <p:cNvGrpSpPr>
              <a:grpSpLocks/>
            </p:cNvGrpSpPr>
            <p:nvPr/>
          </p:nvGrpSpPr>
          <p:grpSpPr bwMode="auto">
            <a:xfrm>
              <a:off x="381000" y="2590800"/>
              <a:ext cx="8382000" cy="3886200"/>
              <a:chOff x="381000" y="2590800"/>
              <a:chExt cx="8382000" cy="3886200"/>
            </a:xfrm>
          </p:grpSpPr>
          <p:pic>
            <p:nvPicPr>
              <p:cNvPr id="19465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590800"/>
                <a:ext cx="2286000" cy="388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66" name="Группа 27"/>
              <p:cNvGrpSpPr>
                <a:grpSpLocks/>
              </p:cNvGrpSpPr>
              <p:nvPr/>
            </p:nvGrpSpPr>
            <p:grpSpPr bwMode="auto">
              <a:xfrm>
                <a:off x="1752600" y="3200400"/>
                <a:ext cx="7010400" cy="3262313"/>
                <a:chOff x="1752600" y="3200400"/>
                <a:chExt cx="7010400" cy="3262313"/>
              </a:xfrm>
            </p:grpSpPr>
            <p:pic>
              <p:nvPicPr>
                <p:cNvPr id="19467" name="Picture 5" descr="Kv009-en-rt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9200" y="3657600"/>
                  <a:ext cx="3733800" cy="28051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468" name="Group 13"/>
                <p:cNvGrpSpPr>
                  <a:grpSpLocks/>
                </p:cNvGrpSpPr>
                <p:nvPr/>
              </p:nvGrpSpPr>
              <p:grpSpPr bwMode="auto">
                <a:xfrm>
                  <a:off x="1752600" y="3276600"/>
                  <a:ext cx="5715000" cy="1371600"/>
                  <a:chOff x="1104" y="2064"/>
                  <a:chExt cx="3600" cy="864"/>
                </a:xfrm>
              </p:grpSpPr>
              <p:sp>
                <p:nvSpPr>
                  <p:cNvPr id="1947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496"/>
                    <a:ext cx="336" cy="432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  <p:grpSp>
                <p:nvGrpSpPr>
                  <p:cNvPr id="19475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824" y="2064"/>
                    <a:ext cx="2880" cy="801"/>
                    <a:chOff x="1824" y="2064"/>
                    <a:chExt cx="2880" cy="801"/>
                  </a:xfrm>
                </p:grpSpPr>
                <p:sp>
                  <p:nvSpPr>
                    <p:cNvPr id="19476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73" y="2064"/>
                      <a:ext cx="960" cy="801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0033CC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ru-RU" altLang="ru-RU" sz="1200"/>
                        <a:t>Потребитель</a:t>
                      </a:r>
                      <a:r>
                        <a:rPr lang="en-US" altLang="ru-RU" sz="1200"/>
                        <a:t> 2</a:t>
                      </a:r>
                    </a:p>
                    <a:p>
                      <a:pPr eaLnBrk="1" hangingPunct="1"/>
                      <a:r>
                        <a:rPr lang="ru-RU" altLang="ru-RU" sz="1200"/>
                        <a:t>Расход – 80 л</a:t>
                      </a:r>
                      <a:r>
                        <a:rPr lang="en-US" altLang="ru-RU" sz="1200"/>
                        <a:t> / </a:t>
                      </a:r>
                      <a:r>
                        <a:rPr lang="ru-RU" altLang="ru-RU" sz="1200"/>
                        <a:t>ч</a:t>
                      </a:r>
                      <a:endParaRPr lang="en-US" altLang="ru-RU" sz="1200"/>
                    </a:p>
                    <a:p>
                      <a:pPr eaLnBrk="1" hangingPunct="1"/>
                      <a:r>
                        <a:rPr lang="en-US" altLang="ru-RU" sz="1200" b="1">
                          <a:cs typeface="Times New Roman" charset="0"/>
                        </a:rPr>
                        <a:t>Δ</a:t>
                      </a:r>
                      <a:r>
                        <a:rPr lang="en-US" altLang="ru-RU" sz="1200" b="1"/>
                        <a:t> P = 0.</a:t>
                      </a:r>
                      <a:r>
                        <a:rPr lang="ru-RU" altLang="ru-RU" sz="1200" b="1"/>
                        <a:t>23</a:t>
                      </a:r>
                      <a:r>
                        <a:rPr lang="en-US" altLang="ru-RU" sz="1200" b="1"/>
                        <a:t> </a:t>
                      </a:r>
                      <a:r>
                        <a:rPr lang="ru-RU" altLang="ru-RU" sz="1200" b="1"/>
                        <a:t>бар</a:t>
                      </a:r>
                    </a:p>
                    <a:p>
                      <a:pPr eaLnBrk="1" hangingPunct="1"/>
                      <a:r>
                        <a:rPr lang="ru-RU" altLang="ru-RU" sz="1200" b="1"/>
                        <a:t>Настройка 3,5</a:t>
                      </a:r>
                      <a:endParaRPr lang="en-US" altLang="ru-RU" sz="1200" b="1"/>
                    </a:p>
                  </p:txBody>
                </p:sp>
                <p:sp>
                  <p:nvSpPr>
                    <p:cNvPr id="19477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2784"/>
                      <a:ext cx="288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33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  <p:grpSp>
              <p:nvGrpSpPr>
                <p:cNvPr id="19469" name="Group 18"/>
                <p:cNvGrpSpPr>
                  <a:grpSpLocks/>
                </p:cNvGrpSpPr>
                <p:nvPr/>
              </p:nvGrpSpPr>
              <p:grpSpPr bwMode="auto">
                <a:xfrm>
                  <a:off x="1752600" y="3200400"/>
                  <a:ext cx="5715000" cy="2724150"/>
                  <a:chOff x="1104" y="2016"/>
                  <a:chExt cx="3600" cy="1716"/>
                </a:xfrm>
              </p:grpSpPr>
              <p:grpSp>
                <p:nvGrpSpPr>
                  <p:cNvPr id="19470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824" y="3024"/>
                    <a:ext cx="2880" cy="708"/>
                    <a:chOff x="1824" y="3024"/>
                    <a:chExt cx="2880" cy="708"/>
                  </a:xfrm>
                </p:grpSpPr>
                <p:sp>
                  <p:nvSpPr>
                    <p:cNvPr id="19472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3024"/>
                      <a:ext cx="288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9473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73" y="3072"/>
                      <a:ext cx="960" cy="66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ru-RU" altLang="ru-RU" sz="1200"/>
                        <a:t>Потребитель</a:t>
                      </a:r>
                      <a:r>
                        <a:rPr lang="en-US" altLang="ru-RU" sz="1200"/>
                        <a:t> </a:t>
                      </a:r>
                      <a:r>
                        <a:rPr lang="ru-RU" altLang="ru-RU" sz="1200"/>
                        <a:t>1  </a:t>
                      </a:r>
                    </a:p>
                    <a:p>
                      <a:pPr eaLnBrk="1" hangingPunct="1"/>
                      <a:r>
                        <a:rPr lang="en-US" altLang="ru-RU" sz="1200" b="1"/>
                        <a:t>G = </a:t>
                      </a:r>
                      <a:r>
                        <a:rPr lang="ru-RU" altLang="ru-RU" sz="1200" b="1"/>
                        <a:t>80 л</a:t>
                      </a:r>
                      <a:r>
                        <a:rPr lang="en-US" altLang="ru-RU" sz="1200" b="1"/>
                        <a:t> / </a:t>
                      </a:r>
                      <a:r>
                        <a:rPr lang="ru-RU" altLang="ru-RU" sz="1200" b="1"/>
                        <a:t>ч</a:t>
                      </a:r>
                      <a:endParaRPr lang="en-US" altLang="ru-RU" sz="1200" b="1"/>
                    </a:p>
                    <a:p>
                      <a:pPr eaLnBrk="1" hangingPunct="1"/>
                      <a:r>
                        <a:rPr lang="en-US" altLang="ru-RU" sz="1200" b="1">
                          <a:cs typeface="Times New Roman" charset="0"/>
                        </a:rPr>
                        <a:t>Δ</a:t>
                      </a:r>
                      <a:r>
                        <a:rPr lang="en-US" altLang="ru-RU" sz="1200" b="1"/>
                        <a:t> P = 0.1 </a:t>
                      </a:r>
                      <a:r>
                        <a:rPr lang="ru-RU" altLang="ru-RU" sz="1200" b="1"/>
                        <a:t>бар</a:t>
                      </a:r>
                    </a:p>
                    <a:p>
                      <a:pPr eaLnBrk="1" hangingPunct="1"/>
                      <a:r>
                        <a:rPr lang="ru-RU" altLang="ru-RU" sz="1200" b="1"/>
                        <a:t>Настройка 5,5</a:t>
                      </a:r>
                      <a:endParaRPr lang="en-US" altLang="ru-RU" sz="1200" b="1"/>
                    </a:p>
                  </p:txBody>
                </p:sp>
              </p:grpSp>
              <p:sp>
                <p:nvSpPr>
                  <p:cNvPr id="19471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016"/>
                    <a:ext cx="336" cy="432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</p:grpSp>
          </p:grpSp>
        </p:grpSp>
      </p:grpSp>
      <p:sp>
        <p:nvSpPr>
          <p:cNvPr id="19461" name="Прямоугольник 44"/>
          <p:cNvSpPr>
            <a:spLocks noChangeArrowheads="1"/>
          </p:cNvSpPr>
          <p:nvPr/>
        </p:nvSpPr>
        <p:spPr bwMode="auto">
          <a:xfrm>
            <a:off x="3200400" y="2667000"/>
            <a:ext cx="2571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Снижение отопительной нагрузки на 5%.</a:t>
            </a:r>
          </a:p>
        </p:txBody>
      </p:sp>
      <p:sp>
        <p:nvSpPr>
          <p:cNvPr id="19462" name="TextBox 45"/>
          <p:cNvSpPr txBox="1">
            <a:spLocks noChangeArrowheads="1"/>
          </p:cNvSpPr>
          <p:nvPr/>
        </p:nvSpPr>
        <p:spPr bwMode="auto">
          <a:xfrm>
            <a:off x="2643188" y="600075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046163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10.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Содействие заключению энергосервисных договоров и привлечению частных инвестиций в целях их реализации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6643688" y="4214813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Снижение потребления энергоресурсов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046163"/>
          </a:xfrm>
        </p:spPr>
        <p:txBody>
          <a:bodyPr>
            <a:normAutofit fontScale="92500" lnSpcReduction="2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>
                <a:cs typeface="Arial" pitchFamily="34" charset="0"/>
              </a:rPr>
              <a:t>11</a:t>
            </a:r>
            <a:r>
              <a:rPr lang="ru-RU" sz="2000" dirty="0" smtClean="0"/>
              <a:t>. Анализ договоров </a:t>
            </a:r>
            <a:r>
              <a:rPr lang="ru-RU" sz="2000" dirty="0" err="1" smtClean="0"/>
              <a:t>электро</a:t>
            </a:r>
            <a:r>
              <a:rPr lang="ru-RU" sz="2000" dirty="0" smtClean="0"/>
              <a:t>-, тепло-, </a:t>
            </a:r>
            <a:r>
              <a:rPr lang="ru-RU" sz="2000" dirty="0" err="1" smtClean="0"/>
              <a:t>газо</a:t>
            </a:r>
            <a:r>
              <a:rPr lang="ru-RU" sz="2000" dirty="0" smtClean="0"/>
              <a:t>- и водоснабжения на предмет выявления положений договоров, препятствующих реализации мер по повышению энергетической эффективности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6072188" y="3857625"/>
            <a:ext cx="290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Снижение оплаты за энергоресурсы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2010г.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51238"/>
            <a:ext cx="472916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046163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12. </a:t>
            </a:r>
            <a:r>
              <a:rPr lang="ru-RU" altLang="ru-RU" sz="2000" smtClean="0">
                <a:latin typeface="Century Gothic" pitchFamily="34" charset="0"/>
              </a:rPr>
              <a:t>Организация обучения школьников основам энергосбережения и культуре энергопотребления в виде элементов (разделов) естественных дисциплин.</a:t>
            </a:r>
            <a:endParaRPr lang="ru-RU" altLang="ru-RU" sz="2000" smtClean="0">
              <a:latin typeface="Century Gothic" pitchFamily="34" charset="0"/>
              <a:cs typeface="Arial" charset="0"/>
            </a:endParaRPr>
          </a:p>
        </p:txBody>
      </p:sp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6286500" y="4143375"/>
            <a:ext cx="2319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Культура энергосбережения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29860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2438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1990725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500063" y="1071563"/>
            <a:ext cx="7467600" cy="1757362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1. </a:t>
            </a:r>
            <a:r>
              <a:rPr lang="ru-RU" altLang="ru-RU" sz="1600" smtClean="0">
                <a:latin typeface="Century Gothic" pitchFamily="34" charset="0"/>
              </a:rPr>
              <a:t>Установка приборов учета энергоресурсов (электроэнергия, газ, тепло, горячая вода, холодная вода)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733800" y="5410200"/>
            <a:ext cx="18573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400" b="1" i="1"/>
              <a:t>Общая экономия 3,3% от объема оплаты энергоресурсов</a:t>
            </a:r>
          </a:p>
        </p:txBody>
      </p:sp>
      <p:pic>
        <p:nvPicPr>
          <p:cNvPr id="23580" name="Picture 7" descr="M-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032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1951038"/>
            <a:ext cx="17795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7430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2617788" y="2335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49530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Заголовок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423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617788" y="2335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52400"/>
            <a:ext cx="8242300" cy="1103313"/>
          </a:xfrm>
        </p:spPr>
      </p:pic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357188" y="1000125"/>
            <a:ext cx="8229600" cy="903288"/>
          </a:xfrm>
        </p:spPr>
        <p:txBody>
          <a:bodyPr/>
          <a:lstStyle/>
          <a:p>
            <a:pPr marL="419100" lvl="1" indent="-382588">
              <a:buSzPct val="80000"/>
              <a:buFont typeface="Wingdings 2" pitchFamily="18" charset="2"/>
              <a:buChar char=""/>
            </a:pPr>
            <a:r>
              <a:rPr lang="en-US" altLang="ru-RU" sz="1600" smtClean="0">
                <a:latin typeface="Century Gothic" pitchFamily="34" charset="0"/>
              </a:rPr>
              <a:t>2.</a:t>
            </a:r>
            <a:r>
              <a:rPr lang="ru-RU" altLang="ru-RU" sz="1600" smtClean="0">
                <a:latin typeface="Century Gothic" pitchFamily="34" charset="0"/>
              </a:rPr>
              <a:t>Проведение квалифицированного технического обслуживания и метрологического обеспечения узлов учета и регулирования энергоресурсов в учреждениях </a:t>
            </a:r>
          </a:p>
          <a:p>
            <a:endParaRPr lang="ru-RU" altLang="ru-RU" smtClean="0">
              <a:latin typeface="Century Gothic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7146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85750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3063"/>
            <a:ext cx="25765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-76200" y="0"/>
            <a:ext cx="914400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76176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600" b="1">
                <a:latin typeface="Times New Roman" charset="0"/>
              </a:rPr>
              <a:t>Принципы формирования органами </a:t>
            </a:r>
            <a:r>
              <a:rPr lang="ru-RU" altLang="ru-RU" sz="2800" b="1">
                <a:latin typeface="Times New Roman" charset="0"/>
              </a:rPr>
              <a:t>исполнительной власти перечня типовых мероприятий</a:t>
            </a:r>
            <a:endParaRPr lang="ru-RU" altLang="ru-RU" sz="2600" b="1">
              <a:latin typeface="Times New Roman" charset="0"/>
            </a:endParaRPr>
          </a:p>
          <a:p>
            <a:pPr algn="ctr"/>
            <a:r>
              <a:rPr lang="ru-RU" altLang="ru-RU" sz="1700" b="1">
                <a:cs typeface="Times New Roman" charset="0"/>
              </a:rPr>
              <a:t>по энергосбережению и повышению энергетической эффективности</a:t>
            </a:r>
            <a:r>
              <a:rPr lang="ru-RU" altLang="ru-RU" sz="900">
                <a:solidFill>
                  <a:schemeClr val="bg1"/>
                </a:solidFill>
                <a:cs typeface="Times New Roman" charset="0"/>
              </a:rPr>
              <a:t> </a:t>
            </a:r>
            <a:endParaRPr lang="ru-RU" altLang="ru-RU" sz="1200">
              <a:solidFill>
                <a:schemeClr val="bg1"/>
              </a:solidFill>
              <a:cs typeface="Times New Roman" charset="0"/>
            </a:endParaRPr>
          </a:p>
          <a:p>
            <a:endParaRPr lang="ru-RU" altLang="ru-RU"/>
          </a:p>
        </p:txBody>
      </p:sp>
      <p:grpSp>
        <p:nvGrpSpPr>
          <p:cNvPr id="88111" name="Group 47"/>
          <p:cNvGrpSpPr>
            <a:grpSpLocks/>
          </p:cNvGrpSpPr>
          <p:nvPr/>
        </p:nvGrpSpPr>
        <p:grpSpPr bwMode="auto">
          <a:xfrm>
            <a:off x="0" y="1905000"/>
            <a:ext cx="9144000" cy="4953000"/>
            <a:chOff x="-2" y="1812"/>
            <a:chExt cx="6716" cy="3746"/>
          </a:xfrm>
        </p:grpSpPr>
        <p:grpSp>
          <p:nvGrpSpPr>
            <p:cNvPr id="88109" name="Group 45"/>
            <p:cNvGrpSpPr>
              <a:grpSpLocks/>
            </p:cNvGrpSpPr>
            <p:nvPr/>
          </p:nvGrpSpPr>
          <p:grpSpPr bwMode="auto">
            <a:xfrm>
              <a:off x="0" y="1814"/>
              <a:ext cx="6712" cy="3742"/>
              <a:chOff x="0" y="1814"/>
              <a:chExt cx="6712" cy="3742"/>
            </a:xfrm>
          </p:grpSpPr>
          <p:grpSp>
            <p:nvGrpSpPr>
              <p:cNvPr id="88080" name="Group 16"/>
              <p:cNvGrpSpPr>
                <a:grpSpLocks/>
              </p:cNvGrpSpPr>
              <p:nvPr/>
            </p:nvGrpSpPr>
            <p:grpSpPr bwMode="auto">
              <a:xfrm>
                <a:off x="0" y="1814"/>
                <a:ext cx="1678" cy="720"/>
                <a:chOff x="0" y="1814"/>
                <a:chExt cx="1678" cy="720"/>
              </a:xfrm>
            </p:grpSpPr>
            <p:sp>
              <p:nvSpPr>
                <p:cNvPr id="88079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1814"/>
                  <a:ext cx="1678" cy="720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78" name="Group 14"/>
                <p:cNvGrpSpPr>
                  <a:grpSpLocks/>
                </p:cNvGrpSpPr>
                <p:nvPr/>
              </p:nvGrpSpPr>
              <p:grpSpPr bwMode="auto">
                <a:xfrm>
                  <a:off x="0" y="1814"/>
                  <a:ext cx="1678" cy="720"/>
                  <a:chOff x="0" y="1814"/>
                  <a:chExt cx="1678" cy="720"/>
                </a:xfrm>
              </p:grpSpPr>
              <p:sp>
                <p:nvSpPr>
                  <p:cNvPr id="88069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1814"/>
                    <a:ext cx="1592" cy="720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ru-RU" altLang="ru-RU" b="1">
                        <a:solidFill>
                          <a:schemeClr val="bg1"/>
                        </a:solidFill>
                        <a:cs typeface="Times New Roman" charset="0"/>
                      </a:rPr>
                      <a:t>Формирование перечня мероприятий</a:t>
                    </a:r>
                    <a:endParaRPr lang="ru-RU" altLang="ru-RU">
                      <a:solidFill>
                        <a:schemeClr val="bg1"/>
                      </a:solidFill>
                      <a:cs typeface="Times New Roman" charset="0"/>
                    </a:endParaRPr>
                  </a:p>
                  <a:p>
                    <a:pPr eaLnBrk="0" hangingPunct="0"/>
                    <a:endParaRPr lang="ru-RU" altLang="ru-RU" sz="12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07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814"/>
                    <a:ext cx="1678" cy="720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084" name="Group 20"/>
              <p:cNvGrpSpPr>
                <a:grpSpLocks/>
              </p:cNvGrpSpPr>
              <p:nvPr/>
            </p:nvGrpSpPr>
            <p:grpSpPr bwMode="auto">
              <a:xfrm>
                <a:off x="1678" y="1814"/>
                <a:ext cx="1678" cy="720"/>
                <a:chOff x="1678" y="1814"/>
                <a:chExt cx="1678" cy="720"/>
              </a:xfrm>
            </p:grpSpPr>
            <p:sp>
              <p:nvSpPr>
                <p:cNvPr id="88083" name="Rectangle 19"/>
                <p:cNvSpPr>
                  <a:spLocks noChangeArrowheads="1"/>
                </p:cNvSpPr>
                <p:nvPr/>
              </p:nvSpPr>
              <p:spPr bwMode="auto">
                <a:xfrm>
                  <a:off x="1678" y="1814"/>
                  <a:ext cx="1678" cy="720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82" name="Group 18"/>
                <p:cNvGrpSpPr>
                  <a:grpSpLocks/>
                </p:cNvGrpSpPr>
                <p:nvPr/>
              </p:nvGrpSpPr>
              <p:grpSpPr bwMode="auto">
                <a:xfrm>
                  <a:off x="1678" y="1814"/>
                  <a:ext cx="1678" cy="720"/>
                  <a:chOff x="1678" y="1814"/>
                  <a:chExt cx="1678" cy="720"/>
                </a:xfrm>
              </p:grpSpPr>
              <p:sp>
                <p:nvSpPr>
                  <p:cNvPr id="8807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721" y="1814"/>
                    <a:ext cx="1592" cy="720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ru-RU" altLang="ru-RU" b="1">
                        <a:solidFill>
                          <a:schemeClr val="bg1"/>
                        </a:solidFill>
                        <a:cs typeface="Times New Roman" charset="0"/>
                      </a:rPr>
                      <a:t>Определение состава мероприятий</a:t>
                    </a:r>
                    <a:endParaRPr lang="ru-RU" altLang="ru-RU">
                      <a:solidFill>
                        <a:schemeClr val="bg1"/>
                      </a:solidFill>
                      <a:cs typeface="Times New Roman" charset="0"/>
                    </a:endParaRPr>
                  </a:p>
                  <a:p>
                    <a:pPr eaLnBrk="0" hangingPunct="0"/>
                    <a:endParaRPr lang="ru-RU" alt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08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1814"/>
                    <a:ext cx="1678" cy="720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088" name="Group 24"/>
              <p:cNvGrpSpPr>
                <a:grpSpLocks/>
              </p:cNvGrpSpPr>
              <p:nvPr/>
            </p:nvGrpSpPr>
            <p:grpSpPr bwMode="auto">
              <a:xfrm>
                <a:off x="3356" y="1814"/>
                <a:ext cx="1678" cy="720"/>
                <a:chOff x="3356" y="1814"/>
                <a:chExt cx="1678" cy="720"/>
              </a:xfrm>
            </p:grpSpPr>
            <p:sp>
              <p:nvSpPr>
                <p:cNvPr id="88087" name="Rectangle 23"/>
                <p:cNvSpPr>
                  <a:spLocks noChangeArrowheads="1"/>
                </p:cNvSpPr>
                <p:nvPr/>
              </p:nvSpPr>
              <p:spPr bwMode="auto">
                <a:xfrm>
                  <a:off x="3356" y="1814"/>
                  <a:ext cx="1678" cy="72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86" name="Group 22"/>
                <p:cNvGrpSpPr>
                  <a:grpSpLocks/>
                </p:cNvGrpSpPr>
                <p:nvPr/>
              </p:nvGrpSpPr>
              <p:grpSpPr bwMode="auto">
                <a:xfrm>
                  <a:off x="3356" y="1814"/>
                  <a:ext cx="1678" cy="720"/>
                  <a:chOff x="3356" y="1814"/>
                  <a:chExt cx="1678" cy="720"/>
                </a:xfrm>
              </p:grpSpPr>
              <p:sp>
                <p:nvSpPr>
                  <p:cNvPr id="8807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814"/>
                    <a:ext cx="1592" cy="72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ru-RU" altLang="ru-RU" b="1">
                        <a:solidFill>
                          <a:schemeClr val="bg1"/>
                        </a:solidFill>
                        <a:cs typeface="Times New Roman" charset="0"/>
                      </a:rPr>
                      <a:t>Обеспечение результата</a:t>
                    </a:r>
                    <a:endParaRPr lang="ru-RU" altLang="ru-RU">
                      <a:solidFill>
                        <a:schemeClr val="bg1"/>
                      </a:solidFill>
                      <a:cs typeface="Times New Roman" charset="0"/>
                    </a:endParaRPr>
                  </a:p>
                  <a:p>
                    <a:pPr eaLnBrk="0" hangingPunct="0"/>
                    <a:endParaRPr lang="ru-RU" alt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08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814"/>
                    <a:ext cx="1678" cy="720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092" name="Group 28"/>
              <p:cNvGrpSpPr>
                <a:grpSpLocks/>
              </p:cNvGrpSpPr>
              <p:nvPr/>
            </p:nvGrpSpPr>
            <p:grpSpPr bwMode="auto">
              <a:xfrm>
                <a:off x="5034" y="1814"/>
                <a:ext cx="1678" cy="720"/>
                <a:chOff x="5034" y="1814"/>
                <a:chExt cx="1678" cy="720"/>
              </a:xfrm>
            </p:grpSpPr>
            <p:sp>
              <p:nvSpPr>
                <p:cNvPr id="88091" name="Rectangle 27"/>
                <p:cNvSpPr>
                  <a:spLocks noChangeArrowheads="1"/>
                </p:cNvSpPr>
                <p:nvPr/>
              </p:nvSpPr>
              <p:spPr bwMode="auto">
                <a:xfrm>
                  <a:off x="5034" y="1814"/>
                  <a:ext cx="1678" cy="72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90" name="Group 26"/>
                <p:cNvGrpSpPr>
                  <a:grpSpLocks/>
                </p:cNvGrpSpPr>
                <p:nvPr/>
              </p:nvGrpSpPr>
              <p:grpSpPr bwMode="auto">
                <a:xfrm>
                  <a:off x="5034" y="1814"/>
                  <a:ext cx="1678" cy="720"/>
                  <a:chOff x="5034" y="1814"/>
                  <a:chExt cx="1678" cy="720"/>
                </a:xfrm>
              </p:grpSpPr>
              <p:sp>
                <p:nvSpPr>
                  <p:cNvPr id="8807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077" y="1814"/>
                    <a:ext cx="1592" cy="720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ru-RU" altLang="ru-RU" b="1">
                        <a:solidFill>
                          <a:schemeClr val="bg1"/>
                        </a:solidFill>
                        <a:cs typeface="Times New Roman" charset="0"/>
                      </a:rPr>
                      <a:t>Учет региональных особенностей</a:t>
                    </a:r>
                    <a:endParaRPr lang="ru-RU" altLang="ru-RU">
                      <a:solidFill>
                        <a:schemeClr val="bg1"/>
                      </a:solidFill>
                      <a:cs typeface="Times New Roman" charset="0"/>
                    </a:endParaRPr>
                  </a:p>
                  <a:p>
                    <a:pPr eaLnBrk="0" hangingPunct="0"/>
                    <a:endParaRPr lang="ru-RU" alt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08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034" y="1814"/>
                    <a:ext cx="1678" cy="720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096" name="Group 32"/>
              <p:cNvGrpSpPr>
                <a:grpSpLocks/>
              </p:cNvGrpSpPr>
              <p:nvPr/>
            </p:nvGrpSpPr>
            <p:grpSpPr bwMode="auto">
              <a:xfrm>
                <a:off x="0" y="2534"/>
                <a:ext cx="1678" cy="3022"/>
                <a:chOff x="0" y="2534"/>
                <a:chExt cx="1678" cy="3022"/>
              </a:xfrm>
            </p:grpSpPr>
            <p:sp>
              <p:nvSpPr>
                <p:cNvPr id="88095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2534"/>
                  <a:ext cx="1678" cy="302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94" name="Group 30"/>
                <p:cNvGrpSpPr>
                  <a:grpSpLocks/>
                </p:cNvGrpSpPr>
                <p:nvPr/>
              </p:nvGrpSpPr>
              <p:grpSpPr bwMode="auto">
                <a:xfrm>
                  <a:off x="0" y="2534"/>
                  <a:ext cx="1678" cy="3022"/>
                  <a:chOff x="0" y="2534"/>
                  <a:chExt cx="1678" cy="3022"/>
                </a:xfrm>
              </p:grpSpPr>
              <p:sp>
                <p:nvSpPr>
                  <p:cNvPr id="8807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2534"/>
                    <a:ext cx="1592" cy="3022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Доступность мероприятий</a:t>
                    </a:r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(возможности их оплаты собственниками помещений)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Минимизация неудобства граждан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(непричинение гражданам неудобств, связанных с выполнением мероприятий)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Периодичность пересмотра мероприятий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(не реже чем 1 раз в 3 года в соответствии с современным уровнем развития науки и производственно-технологических условий выполнения мероприятий)</a:t>
                    </a:r>
                  </a:p>
                  <a:p>
                    <a:pPr eaLnBrk="0" hangingPunct="0"/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8809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34"/>
                    <a:ext cx="1678" cy="30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100" name="Group 36"/>
              <p:cNvGrpSpPr>
                <a:grpSpLocks/>
              </p:cNvGrpSpPr>
              <p:nvPr/>
            </p:nvGrpSpPr>
            <p:grpSpPr bwMode="auto">
              <a:xfrm>
                <a:off x="1678" y="2534"/>
                <a:ext cx="1678" cy="3022"/>
                <a:chOff x="1678" y="2534"/>
                <a:chExt cx="1678" cy="3022"/>
              </a:xfrm>
            </p:grpSpPr>
            <p:sp>
              <p:nvSpPr>
                <p:cNvPr id="880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678" y="2534"/>
                  <a:ext cx="1678" cy="3022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098" name="Group 34"/>
                <p:cNvGrpSpPr>
                  <a:grpSpLocks/>
                </p:cNvGrpSpPr>
                <p:nvPr/>
              </p:nvGrpSpPr>
              <p:grpSpPr bwMode="auto">
                <a:xfrm>
                  <a:off x="1678" y="2534"/>
                  <a:ext cx="1678" cy="3022"/>
                  <a:chOff x="1678" y="2534"/>
                  <a:chExt cx="1678" cy="3022"/>
                </a:xfrm>
              </p:grpSpPr>
              <p:sp>
                <p:nvSpPr>
                  <p:cNvPr id="8807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21" y="2534"/>
                    <a:ext cx="1592" cy="3022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479425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Реализуемость мероприятий</a:t>
                    </a:r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(учет технической возможности и экономической целесообразности их осуществления)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Своевременность выполнения мероприятий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(указание единовременности или периодичности)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Окупаемость (полная или частичная)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(приоритет мероприятий с наименьшим сроком окупаемости и наименьшей стоимостью)</a:t>
                    </a:r>
                  </a:p>
                  <a:p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8809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534"/>
                    <a:ext cx="1678" cy="30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104" name="Group 40"/>
              <p:cNvGrpSpPr>
                <a:grpSpLocks/>
              </p:cNvGrpSpPr>
              <p:nvPr/>
            </p:nvGrpSpPr>
            <p:grpSpPr bwMode="auto">
              <a:xfrm>
                <a:off x="3356" y="2534"/>
                <a:ext cx="1678" cy="3022"/>
                <a:chOff x="3356" y="2534"/>
                <a:chExt cx="1678" cy="3022"/>
              </a:xfrm>
            </p:grpSpPr>
            <p:sp>
              <p:nvSpPr>
                <p:cNvPr id="88103" name="Rectangle 39"/>
                <p:cNvSpPr>
                  <a:spLocks noChangeArrowheads="1"/>
                </p:cNvSpPr>
                <p:nvPr/>
              </p:nvSpPr>
              <p:spPr bwMode="auto">
                <a:xfrm>
                  <a:off x="3356" y="2534"/>
                  <a:ext cx="1678" cy="302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102" name="Group 38"/>
                <p:cNvGrpSpPr>
                  <a:grpSpLocks/>
                </p:cNvGrpSpPr>
                <p:nvPr/>
              </p:nvGrpSpPr>
              <p:grpSpPr bwMode="auto">
                <a:xfrm>
                  <a:off x="3356" y="2534"/>
                  <a:ext cx="1678" cy="3022"/>
                  <a:chOff x="3356" y="2534"/>
                  <a:chExt cx="1678" cy="3022"/>
                </a:xfrm>
              </p:grpSpPr>
              <p:sp>
                <p:nvSpPr>
                  <p:cNvPr id="8807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2534"/>
                    <a:ext cx="1592" cy="3022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479425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Обеспечения комфорта граждан</a:t>
                    </a:r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(обеспечение параметров качества коммунальных услуг и требований санитарных норм и правил)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Эффективное и рациональное использования энергоносителей </a:t>
                    </a:r>
                  </a:p>
                  <a:p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(минимизация потерь и нерационального использования)</a:t>
                    </a:r>
                  </a:p>
                  <a:p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88101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2534"/>
                    <a:ext cx="1678" cy="30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8108" name="Group 44"/>
              <p:cNvGrpSpPr>
                <a:grpSpLocks/>
              </p:cNvGrpSpPr>
              <p:nvPr/>
            </p:nvGrpSpPr>
            <p:grpSpPr bwMode="auto">
              <a:xfrm>
                <a:off x="5034" y="2534"/>
                <a:ext cx="1678" cy="3022"/>
                <a:chOff x="5034" y="2534"/>
                <a:chExt cx="1678" cy="3022"/>
              </a:xfrm>
            </p:grpSpPr>
            <p:sp>
              <p:nvSpPr>
                <p:cNvPr id="88107" name="Rectangle 43"/>
                <p:cNvSpPr>
                  <a:spLocks noChangeArrowheads="1"/>
                </p:cNvSpPr>
                <p:nvPr/>
              </p:nvSpPr>
              <p:spPr bwMode="auto">
                <a:xfrm>
                  <a:off x="5034" y="2534"/>
                  <a:ext cx="1678" cy="3022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8106" name="Group 42"/>
                <p:cNvGrpSpPr>
                  <a:grpSpLocks/>
                </p:cNvGrpSpPr>
                <p:nvPr/>
              </p:nvGrpSpPr>
              <p:grpSpPr bwMode="auto">
                <a:xfrm>
                  <a:off x="5034" y="2534"/>
                  <a:ext cx="1678" cy="3022"/>
                  <a:chOff x="5034" y="2534"/>
                  <a:chExt cx="1678" cy="3022"/>
                </a:xfrm>
              </p:grpSpPr>
              <p:sp>
                <p:nvSpPr>
                  <p:cNvPr id="88076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5077" y="2534"/>
                    <a:ext cx="1592" cy="302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Учет климатических и экологических условий</a:t>
                    </a:r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Дифференциация мероприятий исходя из класса энергетической эффективности многоквартирных домов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 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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cs typeface="Times New Roman" charset="0"/>
                      </a:rPr>
                      <a:t> </a:t>
                    </a:r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Дифференциация мероприятий исходя из технических параметров многоквартирных домов</a:t>
                    </a:r>
                  </a:p>
                  <a:p>
                    <a:pPr eaLnBrk="0" hangingPunct="0"/>
                    <a:r>
                      <a:rPr lang="ru-RU" altLang="ru-RU" sz="1200">
                        <a:solidFill>
                          <a:schemeClr val="bg1"/>
                        </a:solidFill>
                        <a:latin typeface="Times New Roman" charset="0"/>
                        <a:cs typeface="Times New Roman" charset="0"/>
                        <a:sym typeface="Symbol" pitchFamily="18" charset="2"/>
                      </a:rPr>
                      <a:t>(установление общих мероприятий для всех домов и отдельных мероприятий для групп домов, имеющих схожие конструктивные и технические параметры, уровень благоустройства, схемы энергоснабжения)</a:t>
                    </a:r>
                  </a:p>
                  <a:p>
                    <a:pPr eaLnBrk="0" hangingPunct="0"/>
                    <a:endParaRPr lang="ru-RU" altLang="ru-RU" sz="1200">
                      <a:solidFill>
                        <a:schemeClr val="bg1"/>
                      </a:solidFill>
                      <a:latin typeface="Times New Roman" charset="0"/>
                      <a:cs typeface="Times New Roman" charset="0"/>
                      <a:sym typeface="Symbol" pitchFamily="18" charset="2"/>
                    </a:endParaRPr>
                  </a:p>
                </p:txBody>
              </p:sp>
              <p:sp>
                <p:nvSpPr>
                  <p:cNvPr id="88105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034" y="2534"/>
                    <a:ext cx="1678" cy="30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88110" name="Rectangle 46"/>
            <p:cNvSpPr>
              <a:spLocks noChangeArrowheads="1"/>
            </p:cNvSpPr>
            <p:nvPr/>
          </p:nvSpPr>
          <p:spPr bwMode="auto">
            <a:xfrm>
              <a:off x="-2" y="1812"/>
              <a:ext cx="6716" cy="3746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-158750"/>
            <a:ext cx="8242300" cy="896938"/>
          </a:xfrm>
        </p:spPr>
      </p:pic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142875" y="857250"/>
            <a:ext cx="8643938" cy="1785938"/>
          </a:xfrm>
        </p:spPr>
        <p:txBody>
          <a:bodyPr/>
          <a:lstStyle/>
          <a:p>
            <a:pPr marL="419100" algn="just"/>
            <a:r>
              <a:rPr lang="en-US" altLang="ru-RU" sz="1600" smtClean="0">
                <a:latin typeface="Century Gothic" pitchFamily="34" charset="0"/>
              </a:rPr>
              <a:t>3. </a:t>
            </a:r>
            <a:r>
              <a:rPr lang="ru-RU" altLang="ru-RU" sz="1600" smtClean="0">
                <a:latin typeface="Century Gothic" pitchFamily="34" charset="0"/>
              </a:rPr>
              <a:t>Ведение систематического мониторинга  показателей энергопотребления в учреждениях , внедрение систем дистанционного снятия показаний приборов учета используемых энергетических ресурсов, сбор и анализ информации об энергопотреблении организаций (зданий, строений, сооружений), автоматизация расчетов за потребляемые энергетические ресурсы.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721518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939925" y="173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939925" y="173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0"/>
            <a:ext cx="8242300" cy="931863"/>
          </a:xfrm>
        </p:spPr>
      </p:pic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8229600" cy="1117600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4.</a:t>
            </a:r>
            <a:r>
              <a:rPr lang="ru-RU" altLang="ru-RU" sz="1600" smtClean="0">
                <a:latin typeface="Century Gothic" pitchFamily="34" charset="0"/>
              </a:rPr>
              <a:t>Реконструкция ЦТП и ИТП с применением энергоэффективного оборудования, систем автоматического регулирования потребления тепловой энергии, внедрение комплексонной обработки воды, переход с открытой на закрытую циркуляционную систему ГВС</a:t>
            </a:r>
          </a:p>
        </p:txBody>
      </p:sp>
      <p:sp>
        <p:nvSpPr>
          <p:cNvPr id="26630" name="Прямоугольник 20"/>
          <p:cNvSpPr>
            <a:spLocks noChangeArrowheads="1"/>
          </p:cNvSpPr>
          <p:nvPr/>
        </p:nvSpPr>
        <p:spPr bwMode="auto">
          <a:xfrm>
            <a:off x="152400" y="4648200"/>
            <a:ext cx="24288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 typeface="Wingdings 2" pitchFamily="18" charset="2"/>
              <a:buNone/>
            </a:pPr>
            <a:r>
              <a:rPr lang="ru-RU" altLang="ru-RU" sz="1200" i="1"/>
              <a:t>Экономия тепловой энергии за счет ликвидации «перетопов», введения пониженного температурного графика в ночное время, выходные дни и дни каникул (экономия 15-20% и до 40% потребляемых теплоты, или от  15-20 млн руб. в год)</a:t>
            </a:r>
          </a:p>
        </p:txBody>
      </p:sp>
      <p:sp>
        <p:nvSpPr>
          <p:cNvPr id="26631" name="Прямоугольник 21"/>
          <p:cNvSpPr>
            <a:spLocks noChangeArrowheads="1"/>
          </p:cNvSpPr>
          <p:nvPr/>
        </p:nvSpPr>
        <p:spPr bwMode="auto">
          <a:xfrm>
            <a:off x="228600" y="2438400"/>
            <a:ext cx="22860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r>
              <a:rPr lang="ru-RU" altLang="ru-RU" sz="1400" b="1"/>
              <a:t>Эффект достигается  за счет приближения</a:t>
            </a:r>
            <a:r>
              <a:rPr lang="en-US" altLang="ru-RU" sz="1400" b="1"/>
              <a:t> </a:t>
            </a:r>
            <a:r>
              <a:rPr lang="ru-RU" altLang="ru-RU" sz="1400" b="1"/>
              <a:t>регулирования  к конечному потребителю и мотивации потребителей к экономии</a:t>
            </a:r>
            <a:endParaRPr lang="en-GB" altLang="ru-RU" sz="1400" b="1"/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1939925" y="173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66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61722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5410200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04800"/>
            <a:ext cx="8242300" cy="1408113"/>
          </a:xfrm>
        </p:spPr>
      </p:pic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229600" cy="1189037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6.</a:t>
            </a:r>
            <a:r>
              <a:rPr lang="ru-RU" altLang="ru-RU" sz="1600" smtClean="0">
                <a:latin typeface="Century Gothic" pitchFamily="34" charset="0"/>
              </a:rPr>
              <a:t>Оснащение отопительной системы приборами гидравлической регулировки, автоматической/ручной балансировки распределительных систем отопления и стояков (в среднем 125 тыс. руб. на объект площадью 3500 м</a:t>
            </a:r>
            <a:r>
              <a:rPr lang="ru-RU" altLang="ru-RU" sz="1600" baseline="30000" smtClean="0">
                <a:latin typeface="Century Gothic" pitchFamily="34" charset="0"/>
              </a:rPr>
              <a:t>2</a:t>
            </a:r>
            <a:r>
              <a:rPr lang="ru-RU" altLang="ru-RU" sz="1600" smtClean="0">
                <a:latin typeface="Century Gothic" pitchFamily="34" charset="0"/>
              </a:rPr>
              <a:t>) .</a:t>
            </a: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1927225" y="1884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1927225" y="4975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8707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411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708" name="Group 36"/>
          <p:cNvGrpSpPr>
            <a:grpSpLocks/>
          </p:cNvGrpSpPr>
          <p:nvPr/>
        </p:nvGrpSpPr>
        <p:grpSpPr bwMode="auto">
          <a:xfrm>
            <a:off x="2438400" y="4572000"/>
            <a:ext cx="3309938" cy="1198563"/>
            <a:chOff x="2832" y="1008"/>
            <a:chExt cx="4286" cy="2223"/>
          </a:xfrm>
        </p:grpSpPr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4135" y="2383"/>
              <a:ext cx="2983" cy="84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200" b="1">
                  <a:solidFill>
                    <a:schemeClr val="bg1"/>
                  </a:solidFill>
                </a:rPr>
                <a:t>Избыток теплопоступлений</a:t>
              </a:r>
            </a:p>
            <a:p>
              <a:r>
                <a:rPr lang="ru-RU" altLang="ru-RU" sz="1200" b="1">
                  <a:solidFill>
                    <a:schemeClr val="bg1"/>
                  </a:solidFill>
                </a:rPr>
                <a:t>(открытые форточки)</a:t>
              </a:r>
              <a:endParaRPr lang="en-GB" altLang="ru-RU" sz="1200" b="1">
                <a:solidFill>
                  <a:schemeClr val="bg1"/>
                </a:solidFill>
              </a:endParaRPr>
            </a:p>
          </p:txBody>
        </p:sp>
        <p:sp>
          <p:nvSpPr>
            <p:cNvPr id="28710" name="Oval 38"/>
            <p:cNvSpPr>
              <a:spLocks noChangeArrowheads="1"/>
            </p:cNvSpPr>
            <p:nvPr/>
          </p:nvSpPr>
          <p:spPr bwMode="auto">
            <a:xfrm>
              <a:off x="2832" y="1008"/>
              <a:ext cx="2640" cy="96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11" name="Line 39"/>
            <p:cNvSpPr>
              <a:spLocks noChangeShapeType="1"/>
            </p:cNvSpPr>
            <p:nvPr/>
          </p:nvSpPr>
          <p:spPr bwMode="auto">
            <a:xfrm flipH="1">
              <a:off x="4193" y="1776"/>
              <a:ext cx="223" cy="621"/>
            </a:xfrm>
            <a:prstGeom prst="line">
              <a:avLst/>
            </a:prstGeom>
            <a:noFill/>
            <a:ln w="25400">
              <a:solidFill>
                <a:srgbClr val="66FF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713" name="Oval 41"/>
          <p:cNvSpPr>
            <a:spLocks noChangeArrowheads="1"/>
          </p:cNvSpPr>
          <p:nvPr/>
        </p:nvSpPr>
        <p:spPr bwMode="auto">
          <a:xfrm>
            <a:off x="1219200" y="5257800"/>
            <a:ext cx="1482725" cy="1116013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1447800" y="6019800"/>
            <a:ext cx="2520950" cy="2746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>
                <a:solidFill>
                  <a:schemeClr val="bg1"/>
                </a:solidFill>
              </a:rPr>
              <a:t>Недостаток теплопоступлений</a:t>
            </a:r>
            <a:endParaRPr lang="en-GB" altLang="ru-RU" sz="1200" b="1">
              <a:solidFill>
                <a:schemeClr val="bg1"/>
              </a:solidFill>
            </a:endParaRPr>
          </a:p>
        </p:txBody>
      </p:sp>
      <p:pic>
        <p:nvPicPr>
          <p:cNvPr id="2870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286000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228600" y="2438400"/>
            <a:ext cx="2514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400" b="1">
                <a:solidFill>
                  <a:srgbClr val="FFFF66"/>
                </a:solidFill>
                <a:latin typeface="Tahoma" charset="0"/>
                <a:cs typeface="Tahoma" charset="0"/>
              </a:rPr>
              <a:t>Разбалансированная</a:t>
            </a:r>
          </a:p>
          <a:p>
            <a:pPr eaLnBrk="0" hangingPunct="0"/>
            <a:r>
              <a:rPr lang="ru-RU" altLang="ru-RU" sz="1400" b="1">
                <a:solidFill>
                  <a:srgbClr val="FFFF66"/>
                </a:solidFill>
                <a:latin typeface="Tahoma" charset="0"/>
                <a:cs typeface="Tahoma" charset="0"/>
              </a:rPr>
              <a:t>Система</a:t>
            </a:r>
          </a:p>
          <a:p>
            <a:pPr eaLnBrk="0" hangingPunct="0"/>
            <a:r>
              <a:rPr lang="ru-RU" altLang="ru-RU" sz="1400" b="1">
                <a:solidFill>
                  <a:srgbClr val="FFFF66"/>
                </a:solidFill>
                <a:latin typeface="Tahoma" charset="0"/>
                <a:cs typeface="Tahoma" charset="0"/>
              </a:rPr>
              <a:t>отопления</a:t>
            </a:r>
            <a:r>
              <a:rPr lang="ru-RU" altLang="ru-RU" sz="700"/>
              <a:t> </a:t>
            </a:r>
            <a:endParaRPr lang="ru-RU" alt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28600"/>
            <a:ext cx="8242300" cy="1414463"/>
          </a:xfrm>
        </p:spPr>
      </p:pic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229600" cy="903287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8.</a:t>
            </a:r>
            <a:r>
              <a:rPr lang="ru-RU" altLang="ru-RU" sz="1600" smtClean="0">
                <a:latin typeface="Century Gothic" pitchFamily="34" charset="0"/>
              </a:rPr>
              <a:t>Установка радиаторных регуляторов (термостатов) для индивидуального регулирования отопительной мощности в помещениях (150 т.р. на объект)</a:t>
            </a:r>
          </a:p>
        </p:txBody>
      </p:sp>
      <p:pic>
        <p:nvPicPr>
          <p:cNvPr id="30724" name="Picture 5" descr="RTD 3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214563"/>
            <a:ext cx="17176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4"/>
          <p:cNvSpPr>
            <a:spLocks noChangeArrowheads="1"/>
          </p:cNvSpPr>
          <p:nvPr/>
        </p:nvSpPr>
        <p:spPr bwMode="auto">
          <a:xfrm>
            <a:off x="7072313" y="4643438"/>
            <a:ext cx="20716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400" b="1" i="1"/>
              <a:t>Экономия тепловой энергии за счет локального регулирования температуры до 5-10% от общего потребления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071938" y="5286375"/>
          <a:ext cx="314325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1625"/>
                <a:gridCol w="1571625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Стоимость 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Окупаемость</a:t>
                      </a:r>
                      <a:endParaRPr lang="ru-RU" sz="1400" dirty="0"/>
                    </a:p>
                  </a:txBody>
                  <a:tcPr marL="91439" marR="91439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880 руб./шт.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</a:t>
                      </a:r>
                      <a:r>
                        <a:rPr lang="ru-RU" sz="1400" baseline="0" dirty="0" smtClean="0"/>
                        <a:t>года</a:t>
                      </a:r>
                      <a:endParaRPr lang="ru-RU" sz="1400" dirty="0"/>
                    </a:p>
                  </a:txBody>
                  <a:tcPr marL="91439" marR="91439"/>
                </a:tc>
              </a:tr>
            </a:tbl>
          </a:graphicData>
        </a:graphic>
      </p:graphicFrame>
      <p:grpSp>
        <p:nvGrpSpPr>
          <p:cNvPr id="30740" name="Group 6"/>
          <p:cNvGrpSpPr>
            <a:grpSpLocks/>
          </p:cNvGrpSpPr>
          <p:nvPr/>
        </p:nvGrpSpPr>
        <p:grpSpPr bwMode="auto">
          <a:xfrm>
            <a:off x="304800" y="2895600"/>
            <a:ext cx="7373938" cy="3776663"/>
            <a:chOff x="334" y="1633"/>
            <a:chExt cx="4754" cy="2335"/>
          </a:xfrm>
        </p:grpSpPr>
        <p:grpSp>
          <p:nvGrpSpPr>
            <p:cNvPr id="30746" name="Group 7"/>
            <p:cNvGrpSpPr>
              <a:grpSpLocks/>
            </p:cNvGrpSpPr>
            <p:nvPr/>
          </p:nvGrpSpPr>
          <p:grpSpPr bwMode="auto">
            <a:xfrm>
              <a:off x="334" y="1633"/>
              <a:ext cx="2403" cy="1874"/>
              <a:chOff x="2114" y="1224"/>
              <a:chExt cx="3261" cy="2694"/>
            </a:xfrm>
          </p:grpSpPr>
          <p:pic>
            <p:nvPicPr>
              <p:cNvPr id="30748" name="Picture 8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2615" y="1224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9" name="Picture 9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2615" y="2046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0" name="Picture 10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2615" y="2868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1" name="Picture 11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3664" y="1224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2" name="Picture 12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3664" y="2046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3" name="Picture 13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3664" y="2868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4" name="Picture 14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4741" y="1224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5" name="Picture 15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4741" y="2046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6" name="Picture 16" descr="radiator mistak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"/>
              <a:stretch>
                <a:fillRect/>
              </a:stretch>
            </p:blipFill>
            <p:spPr bwMode="auto">
              <a:xfrm>
                <a:off x="4741" y="2868"/>
                <a:ext cx="63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7" name="Line 17"/>
              <p:cNvSpPr>
                <a:spLocks noChangeShapeType="1"/>
              </p:cNvSpPr>
              <p:nvPr/>
            </p:nvSpPr>
            <p:spPr bwMode="auto">
              <a:xfrm>
                <a:off x="2115" y="3577"/>
                <a:ext cx="2409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8" name="Line 18"/>
              <p:cNvSpPr>
                <a:spLocks noChangeShapeType="1"/>
              </p:cNvSpPr>
              <p:nvPr/>
            </p:nvSpPr>
            <p:spPr bwMode="auto">
              <a:xfrm flipV="1">
                <a:off x="2398" y="1395"/>
                <a:ext cx="0" cy="2182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9" name="Line 19"/>
              <p:cNvSpPr>
                <a:spLocks noChangeShapeType="1"/>
              </p:cNvSpPr>
              <p:nvPr/>
            </p:nvSpPr>
            <p:spPr bwMode="auto">
              <a:xfrm>
                <a:off x="2398" y="1395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0" name="Line 20"/>
              <p:cNvSpPr>
                <a:spLocks noChangeShapeType="1"/>
              </p:cNvSpPr>
              <p:nvPr/>
            </p:nvSpPr>
            <p:spPr bwMode="auto">
              <a:xfrm>
                <a:off x="2398" y="2188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1" name="Line 21"/>
              <p:cNvSpPr>
                <a:spLocks noChangeShapeType="1"/>
              </p:cNvSpPr>
              <p:nvPr/>
            </p:nvSpPr>
            <p:spPr bwMode="auto">
              <a:xfrm>
                <a:off x="2398" y="3039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2" name="Line 22"/>
              <p:cNvSpPr>
                <a:spLocks noChangeShapeType="1"/>
              </p:cNvSpPr>
              <p:nvPr/>
            </p:nvSpPr>
            <p:spPr bwMode="auto">
              <a:xfrm flipV="1">
                <a:off x="3447" y="1395"/>
                <a:ext cx="0" cy="2182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3" name="Line 23"/>
              <p:cNvSpPr>
                <a:spLocks noChangeShapeType="1"/>
              </p:cNvSpPr>
              <p:nvPr/>
            </p:nvSpPr>
            <p:spPr bwMode="auto">
              <a:xfrm>
                <a:off x="3447" y="1395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4" name="Line 24"/>
              <p:cNvSpPr>
                <a:spLocks noChangeShapeType="1"/>
              </p:cNvSpPr>
              <p:nvPr/>
            </p:nvSpPr>
            <p:spPr bwMode="auto">
              <a:xfrm>
                <a:off x="3447" y="2188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5" name="Line 25"/>
              <p:cNvSpPr>
                <a:spLocks noChangeShapeType="1"/>
              </p:cNvSpPr>
              <p:nvPr/>
            </p:nvSpPr>
            <p:spPr bwMode="auto">
              <a:xfrm>
                <a:off x="3447" y="3039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6" name="Line 26"/>
              <p:cNvSpPr>
                <a:spLocks noChangeShapeType="1"/>
              </p:cNvSpPr>
              <p:nvPr/>
            </p:nvSpPr>
            <p:spPr bwMode="auto">
              <a:xfrm flipV="1">
                <a:off x="4524" y="1395"/>
                <a:ext cx="0" cy="2182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7" name="Line 27"/>
              <p:cNvSpPr>
                <a:spLocks noChangeShapeType="1"/>
              </p:cNvSpPr>
              <p:nvPr/>
            </p:nvSpPr>
            <p:spPr bwMode="auto">
              <a:xfrm>
                <a:off x="4524" y="1395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8" name="Line 28"/>
              <p:cNvSpPr>
                <a:spLocks noChangeShapeType="1"/>
              </p:cNvSpPr>
              <p:nvPr/>
            </p:nvSpPr>
            <p:spPr bwMode="auto">
              <a:xfrm>
                <a:off x="4524" y="2188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9" name="Line 29"/>
              <p:cNvSpPr>
                <a:spLocks noChangeShapeType="1"/>
              </p:cNvSpPr>
              <p:nvPr/>
            </p:nvSpPr>
            <p:spPr bwMode="auto">
              <a:xfrm>
                <a:off x="4524" y="3039"/>
                <a:ext cx="227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0" name="Line 30"/>
              <p:cNvSpPr>
                <a:spLocks noChangeShapeType="1"/>
              </p:cNvSpPr>
              <p:nvPr/>
            </p:nvSpPr>
            <p:spPr bwMode="auto">
              <a:xfrm>
                <a:off x="2115" y="3776"/>
                <a:ext cx="3260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1" name="Line 31"/>
              <p:cNvSpPr>
                <a:spLocks noChangeShapeType="1"/>
              </p:cNvSpPr>
              <p:nvPr/>
            </p:nvSpPr>
            <p:spPr bwMode="auto">
              <a:xfrm flipV="1">
                <a:off x="5375" y="1593"/>
                <a:ext cx="0" cy="2183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2" name="Line 32"/>
              <p:cNvSpPr>
                <a:spLocks noChangeShapeType="1"/>
              </p:cNvSpPr>
              <p:nvPr/>
            </p:nvSpPr>
            <p:spPr bwMode="auto">
              <a:xfrm flipH="1">
                <a:off x="5290" y="1593"/>
                <a:ext cx="85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3" name="Line 33"/>
              <p:cNvSpPr>
                <a:spLocks noChangeShapeType="1"/>
              </p:cNvSpPr>
              <p:nvPr/>
            </p:nvSpPr>
            <p:spPr bwMode="auto">
              <a:xfrm flipH="1">
                <a:off x="5290" y="2415"/>
                <a:ext cx="85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4" name="Line 34"/>
              <p:cNvSpPr>
                <a:spLocks noChangeShapeType="1"/>
              </p:cNvSpPr>
              <p:nvPr/>
            </p:nvSpPr>
            <p:spPr bwMode="auto">
              <a:xfrm flipH="1">
                <a:off x="5290" y="3237"/>
                <a:ext cx="85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5" name="Line 35"/>
              <p:cNvSpPr>
                <a:spLocks noChangeShapeType="1"/>
              </p:cNvSpPr>
              <p:nvPr/>
            </p:nvSpPr>
            <p:spPr bwMode="auto">
              <a:xfrm flipV="1">
                <a:off x="4297" y="1593"/>
                <a:ext cx="0" cy="1956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6" name="Line 36"/>
              <p:cNvSpPr>
                <a:spLocks noChangeShapeType="1"/>
              </p:cNvSpPr>
              <p:nvPr/>
            </p:nvSpPr>
            <p:spPr bwMode="auto">
              <a:xfrm flipH="1">
                <a:off x="4213" y="1593"/>
                <a:ext cx="84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7" name="Line 37"/>
              <p:cNvSpPr>
                <a:spLocks noChangeShapeType="1"/>
              </p:cNvSpPr>
              <p:nvPr/>
            </p:nvSpPr>
            <p:spPr bwMode="auto">
              <a:xfrm flipH="1">
                <a:off x="4213" y="2415"/>
                <a:ext cx="84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8" name="Line 38"/>
              <p:cNvSpPr>
                <a:spLocks noChangeShapeType="1"/>
              </p:cNvSpPr>
              <p:nvPr/>
            </p:nvSpPr>
            <p:spPr bwMode="auto">
              <a:xfrm flipH="1">
                <a:off x="4213" y="3237"/>
                <a:ext cx="84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9" name="Line 39"/>
              <p:cNvSpPr>
                <a:spLocks noChangeShapeType="1"/>
              </p:cNvSpPr>
              <p:nvPr/>
            </p:nvSpPr>
            <p:spPr bwMode="auto">
              <a:xfrm flipH="1" flipV="1">
                <a:off x="3248" y="1593"/>
                <a:ext cx="1" cy="1956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0" name="Line 40"/>
              <p:cNvSpPr>
                <a:spLocks noChangeShapeType="1"/>
              </p:cNvSpPr>
              <p:nvPr/>
            </p:nvSpPr>
            <p:spPr bwMode="auto">
              <a:xfrm flipH="1">
                <a:off x="3163" y="1593"/>
                <a:ext cx="86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1" name="Line 41"/>
              <p:cNvSpPr>
                <a:spLocks noChangeShapeType="1"/>
              </p:cNvSpPr>
              <p:nvPr/>
            </p:nvSpPr>
            <p:spPr bwMode="auto">
              <a:xfrm flipH="1">
                <a:off x="3163" y="2415"/>
                <a:ext cx="86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2" name="Line 42"/>
              <p:cNvSpPr>
                <a:spLocks noChangeShapeType="1"/>
              </p:cNvSpPr>
              <p:nvPr/>
            </p:nvSpPr>
            <p:spPr bwMode="auto">
              <a:xfrm flipH="1">
                <a:off x="3163" y="3237"/>
                <a:ext cx="86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3" name="Line 43"/>
              <p:cNvSpPr>
                <a:spLocks noChangeShapeType="1"/>
              </p:cNvSpPr>
              <p:nvPr/>
            </p:nvSpPr>
            <p:spPr bwMode="auto">
              <a:xfrm flipV="1">
                <a:off x="3249" y="3606"/>
                <a:ext cx="0" cy="17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4" name="Line 44"/>
              <p:cNvSpPr>
                <a:spLocks noChangeShapeType="1"/>
              </p:cNvSpPr>
              <p:nvPr/>
            </p:nvSpPr>
            <p:spPr bwMode="auto">
              <a:xfrm flipV="1">
                <a:off x="4297" y="3606"/>
                <a:ext cx="0" cy="17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5" name="AutoShape 45"/>
              <p:cNvSpPr>
                <a:spLocks noChangeArrowheads="1"/>
              </p:cNvSpPr>
              <p:nvPr/>
            </p:nvSpPr>
            <p:spPr bwMode="auto">
              <a:xfrm rot="5400000">
                <a:off x="2171" y="3407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FF0000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86" name="AutoShape 46"/>
              <p:cNvSpPr>
                <a:spLocks noChangeArrowheads="1"/>
              </p:cNvSpPr>
              <p:nvPr/>
            </p:nvSpPr>
            <p:spPr bwMode="auto">
              <a:xfrm rot="-5400000">
                <a:off x="2171" y="3747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0000FF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87" name="AutoShape 47"/>
              <p:cNvSpPr>
                <a:spLocks noChangeArrowheads="1"/>
              </p:cNvSpPr>
              <p:nvPr/>
            </p:nvSpPr>
            <p:spPr bwMode="auto">
              <a:xfrm rot="5400000">
                <a:off x="2937" y="3407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FF0000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88" name="AutoShape 48"/>
              <p:cNvSpPr>
                <a:spLocks noChangeArrowheads="1"/>
              </p:cNvSpPr>
              <p:nvPr/>
            </p:nvSpPr>
            <p:spPr bwMode="auto">
              <a:xfrm rot="5400000">
                <a:off x="3986" y="3407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FF0000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89" name="AutoShape 49"/>
              <p:cNvSpPr>
                <a:spLocks noChangeArrowheads="1"/>
              </p:cNvSpPr>
              <p:nvPr/>
            </p:nvSpPr>
            <p:spPr bwMode="auto">
              <a:xfrm rot="-5400000">
                <a:off x="3589" y="3776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0000FF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90" name="AutoShape 50"/>
              <p:cNvSpPr>
                <a:spLocks noChangeArrowheads="1"/>
              </p:cNvSpPr>
              <p:nvPr/>
            </p:nvSpPr>
            <p:spPr bwMode="auto">
              <a:xfrm rot="-5400000">
                <a:off x="4950" y="3776"/>
                <a:ext cx="85" cy="199"/>
              </a:xfrm>
              <a:prstGeom prst="upArrow">
                <a:avLst>
                  <a:gd name="adj1" fmla="val 49296"/>
                  <a:gd name="adj2" fmla="val 117807"/>
                </a:avLst>
              </a:prstGeom>
              <a:solidFill>
                <a:srgbClr val="0000FF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30791" name="Group 51"/>
              <p:cNvGrpSpPr>
                <a:grpSpLocks/>
              </p:cNvGrpSpPr>
              <p:nvPr/>
            </p:nvGrpSpPr>
            <p:grpSpPr bwMode="auto">
              <a:xfrm>
                <a:off x="2455" y="1353"/>
                <a:ext cx="86" cy="85"/>
                <a:chOff x="2455" y="1353"/>
                <a:chExt cx="86" cy="85"/>
              </a:xfrm>
            </p:grpSpPr>
            <p:sp>
              <p:nvSpPr>
                <p:cNvPr id="30816" name="Oval 52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17" name="AutoShape 53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2" name="Group 54"/>
              <p:cNvGrpSpPr>
                <a:grpSpLocks/>
              </p:cNvGrpSpPr>
              <p:nvPr/>
            </p:nvGrpSpPr>
            <p:grpSpPr bwMode="auto">
              <a:xfrm>
                <a:off x="2455" y="2145"/>
                <a:ext cx="86" cy="85"/>
                <a:chOff x="2455" y="1353"/>
                <a:chExt cx="86" cy="85"/>
              </a:xfrm>
            </p:grpSpPr>
            <p:sp>
              <p:nvSpPr>
                <p:cNvPr id="30814" name="Oval 55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15" name="AutoShape 56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3" name="Group 57"/>
              <p:cNvGrpSpPr>
                <a:grpSpLocks/>
              </p:cNvGrpSpPr>
              <p:nvPr/>
            </p:nvGrpSpPr>
            <p:grpSpPr bwMode="auto">
              <a:xfrm>
                <a:off x="2458" y="2993"/>
                <a:ext cx="86" cy="85"/>
                <a:chOff x="2455" y="1353"/>
                <a:chExt cx="86" cy="85"/>
              </a:xfrm>
            </p:grpSpPr>
            <p:sp>
              <p:nvSpPr>
                <p:cNvPr id="30812" name="Oval 58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13" name="AutoShape 59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4" name="Group 60"/>
              <p:cNvGrpSpPr>
                <a:grpSpLocks/>
              </p:cNvGrpSpPr>
              <p:nvPr/>
            </p:nvGrpSpPr>
            <p:grpSpPr bwMode="auto">
              <a:xfrm>
                <a:off x="3511" y="1353"/>
                <a:ext cx="86" cy="85"/>
                <a:chOff x="2455" y="1353"/>
                <a:chExt cx="86" cy="85"/>
              </a:xfrm>
            </p:grpSpPr>
            <p:sp>
              <p:nvSpPr>
                <p:cNvPr id="30810" name="Oval 61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11" name="AutoShape 62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5" name="Group 63"/>
              <p:cNvGrpSpPr>
                <a:grpSpLocks/>
              </p:cNvGrpSpPr>
              <p:nvPr/>
            </p:nvGrpSpPr>
            <p:grpSpPr bwMode="auto">
              <a:xfrm>
                <a:off x="3511" y="2145"/>
                <a:ext cx="86" cy="85"/>
                <a:chOff x="2455" y="1353"/>
                <a:chExt cx="86" cy="85"/>
              </a:xfrm>
            </p:grpSpPr>
            <p:sp>
              <p:nvSpPr>
                <p:cNvPr id="30808" name="Oval 64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09" name="AutoShape 65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6" name="Group 66"/>
              <p:cNvGrpSpPr>
                <a:grpSpLocks/>
              </p:cNvGrpSpPr>
              <p:nvPr/>
            </p:nvGrpSpPr>
            <p:grpSpPr bwMode="auto">
              <a:xfrm>
                <a:off x="3514" y="2993"/>
                <a:ext cx="86" cy="85"/>
                <a:chOff x="2455" y="1353"/>
                <a:chExt cx="86" cy="85"/>
              </a:xfrm>
            </p:grpSpPr>
            <p:sp>
              <p:nvSpPr>
                <p:cNvPr id="30806" name="Oval 67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07" name="AutoShape 68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7" name="Group 69"/>
              <p:cNvGrpSpPr>
                <a:grpSpLocks/>
              </p:cNvGrpSpPr>
              <p:nvPr/>
            </p:nvGrpSpPr>
            <p:grpSpPr bwMode="auto">
              <a:xfrm>
                <a:off x="4596" y="1353"/>
                <a:ext cx="86" cy="85"/>
                <a:chOff x="2455" y="1353"/>
                <a:chExt cx="86" cy="85"/>
              </a:xfrm>
            </p:grpSpPr>
            <p:sp>
              <p:nvSpPr>
                <p:cNvPr id="30804" name="Oval 70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05" name="AutoShape 71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8" name="Group 72"/>
              <p:cNvGrpSpPr>
                <a:grpSpLocks/>
              </p:cNvGrpSpPr>
              <p:nvPr/>
            </p:nvGrpSpPr>
            <p:grpSpPr bwMode="auto">
              <a:xfrm>
                <a:off x="4596" y="2145"/>
                <a:ext cx="86" cy="85"/>
                <a:chOff x="2455" y="1353"/>
                <a:chExt cx="86" cy="85"/>
              </a:xfrm>
            </p:grpSpPr>
            <p:sp>
              <p:nvSpPr>
                <p:cNvPr id="30802" name="Oval 73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03" name="AutoShape 74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30799" name="Group 75"/>
              <p:cNvGrpSpPr>
                <a:grpSpLocks/>
              </p:cNvGrpSpPr>
              <p:nvPr/>
            </p:nvGrpSpPr>
            <p:grpSpPr bwMode="auto">
              <a:xfrm>
                <a:off x="4599" y="2993"/>
                <a:ext cx="86" cy="85"/>
                <a:chOff x="2455" y="1353"/>
                <a:chExt cx="86" cy="85"/>
              </a:xfrm>
            </p:grpSpPr>
            <p:sp>
              <p:nvSpPr>
                <p:cNvPr id="30800" name="Oval 76"/>
                <p:cNvSpPr>
                  <a:spLocks noChangeArrowheads="1"/>
                </p:cNvSpPr>
                <p:nvPr/>
              </p:nvSpPr>
              <p:spPr bwMode="auto">
                <a:xfrm>
                  <a:off x="2455" y="1353"/>
                  <a:ext cx="86" cy="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801" name="AutoShape 77"/>
                <p:cNvSpPr>
                  <a:spLocks noChangeArrowheads="1"/>
                </p:cNvSpPr>
                <p:nvPr/>
              </p:nvSpPr>
              <p:spPr bwMode="auto">
                <a:xfrm>
                  <a:off x="2465" y="1353"/>
                  <a:ext cx="70" cy="64"/>
                </a:xfrm>
                <a:prstGeom prst="triangle">
                  <a:avLst>
                    <a:gd name="adj" fmla="val 50444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</p:grpSp>
        <p:sp>
          <p:nvSpPr>
            <p:cNvPr id="30747" name="Text Box 78"/>
            <p:cNvSpPr txBox="1">
              <a:spLocks noChangeArrowheads="1"/>
            </p:cNvSpPr>
            <p:nvPr/>
          </p:nvSpPr>
          <p:spPr bwMode="auto">
            <a:xfrm>
              <a:off x="432" y="3648"/>
              <a:ext cx="465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400"/>
                <a:t>Систему можно отбалансировать установив терморегуляторы</a:t>
              </a:r>
            </a:p>
            <a:p>
              <a:pPr eaLnBrk="1" hangingPunct="1"/>
              <a:r>
                <a:rPr lang="ru-RU" altLang="ru-RU" sz="1400"/>
                <a:t>перед каждым потребителем</a:t>
              </a:r>
              <a:endParaRPr lang="en-US" altLang="ru-RU" sz="1400"/>
            </a:p>
          </p:txBody>
        </p:sp>
      </p:grpSp>
      <p:grpSp>
        <p:nvGrpSpPr>
          <p:cNvPr id="30741" name="Group 79"/>
          <p:cNvGrpSpPr>
            <a:grpSpLocks/>
          </p:cNvGrpSpPr>
          <p:nvPr/>
        </p:nvGrpSpPr>
        <p:grpSpPr bwMode="auto">
          <a:xfrm>
            <a:off x="152400" y="2286000"/>
            <a:ext cx="1190625" cy="1817688"/>
            <a:chOff x="288" y="720"/>
            <a:chExt cx="768" cy="1124"/>
          </a:xfrm>
        </p:grpSpPr>
        <p:sp>
          <p:nvSpPr>
            <p:cNvPr id="30742" name="Oval 80"/>
            <p:cNvSpPr>
              <a:spLocks noChangeArrowheads="1"/>
            </p:cNvSpPr>
            <p:nvPr/>
          </p:nvSpPr>
          <p:spPr bwMode="auto">
            <a:xfrm>
              <a:off x="576" y="1680"/>
              <a:ext cx="133" cy="16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743" name="Line 81"/>
            <p:cNvSpPr>
              <a:spLocks noChangeShapeType="1"/>
            </p:cNvSpPr>
            <p:nvPr/>
          </p:nvSpPr>
          <p:spPr bwMode="auto">
            <a:xfrm flipH="1">
              <a:off x="624" y="1344"/>
              <a:ext cx="0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744" name="Oval 82"/>
            <p:cNvSpPr>
              <a:spLocks noChangeArrowheads="1"/>
            </p:cNvSpPr>
            <p:nvPr/>
          </p:nvSpPr>
          <p:spPr bwMode="auto">
            <a:xfrm>
              <a:off x="288" y="720"/>
              <a:ext cx="768" cy="7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30745" name="Picture 83" descr="RTD-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64"/>
              <a:ext cx="624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8" name="Прямоугольник 85"/>
          <p:cNvSpPr>
            <a:spLocks noChangeArrowheads="1"/>
          </p:cNvSpPr>
          <p:nvPr/>
        </p:nvSpPr>
        <p:spPr bwMode="auto">
          <a:xfrm>
            <a:off x="4114800" y="2209800"/>
            <a:ext cx="30718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 b="1"/>
              <a:t>Установка радиаторных терморегуляторов обусловлена требованиями энергосбережения, теплового комфорта и социальной защищённости граждан</a:t>
            </a:r>
            <a:endParaRPr lang="en-US" altLang="ru-RU" sz="1400" b="1"/>
          </a:p>
        </p:txBody>
      </p:sp>
      <p:pic>
        <p:nvPicPr>
          <p:cNvPr id="93" name="Picture 7" descr="RTD-G Екат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27"/>
          <a:stretch>
            <a:fillRect/>
          </a:stretch>
        </p:blipFill>
        <p:spPr bwMode="auto">
          <a:xfrm>
            <a:off x="4357688" y="3571875"/>
            <a:ext cx="23050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84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3216275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0"/>
            <a:ext cx="8242300" cy="1030288"/>
          </a:xfrm>
        </p:spPr>
      </p:pic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28688"/>
            <a:ext cx="8401050" cy="971550"/>
          </a:xfrm>
        </p:spPr>
        <p:txBody>
          <a:bodyPr/>
          <a:lstStyle/>
          <a:p>
            <a:pPr marL="419100"/>
            <a:r>
              <a:rPr lang="en-US" altLang="ru-RU" sz="1400" smtClean="0">
                <a:latin typeface="Century Gothic" pitchFamily="34" charset="0"/>
              </a:rPr>
              <a:t>5.</a:t>
            </a:r>
            <a:r>
              <a:rPr lang="ru-RU" altLang="ru-RU" sz="1400" smtClean="0">
                <a:latin typeface="Century Gothic" pitchFamily="34" charset="0"/>
              </a:rPr>
              <a:t>Тепловая изоляция трубопроводов и оборудования, разводящих трубопроводов отопления и горячего водоснабжения в зданиях, строениях, сооружениях современными теплоизоляционными материалами с длительным сроком службы, восстановление разрушенной тепловой изоляции</a:t>
            </a:r>
          </a:p>
        </p:txBody>
      </p:sp>
      <p:grpSp>
        <p:nvGrpSpPr>
          <p:cNvPr id="27652" name="Группа 8"/>
          <p:cNvGrpSpPr>
            <a:grpSpLocks/>
          </p:cNvGrpSpPr>
          <p:nvPr/>
        </p:nvGrpSpPr>
        <p:grpSpPr bwMode="auto">
          <a:xfrm>
            <a:off x="304800" y="1981200"/>
            <a:ext cx="1285875" cy="3571875"/>
            <a:chOff x="214282" y="1571625"/>
            <a:chExt cx="1643093" cy="5000625"/>
          </a:xfrm>
        </p:grpSpPr>
        <p:grpSp>
          <p:nvGrpSpPr>
            <p:cNvPr id="27679" name="Группа 3"/>
            <p:cNvGrpSpPr>
              <a:grpSpLocks/>
            </p:cNvGrpSpPr>
            <p:nvPr/>
          </p:nvGrpSpPr>
          <p:grpSpPr bwMode="auto">
            <a:xfrm>
              <a:off x="214313" y="1571625"/>
              <a:ext cx="1643062" cy="5000625"/>
              <a:chOff x="214313" y="1571625"/>
              <a:chExt cx="1643062" cy="5000625"/>
            </a:xfrm>
          </p:grpSpPr>
          <p:pic>
            <p:nvPicPr>
              <p:cNvPr id="27681" name="Picture 2" descr="C:\Users\ELENA\Desktop\презентация16-04-2010_23-08-04\thermasmar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313" y="3929063"/>
                <a:ext cx="1638300" cy="128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82" name="Picture 4" descr="C:\Users\ELENA\Desktop\презентация16-04-2010_23-08-04\item_1704631019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313" y="1571625"/>
                <a:ext cx="1552575" cy="119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83" name="Picture 5" descr="C:\Users\ELENA\Desktop\презентация16-04-2010_23-08-04\mineralnaja_vata.jpe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313" y="5143500"/>
                <a:ext cx="1643062" cy="142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80" name="Picture 3" descr="C:\Users\ELENA\Desktop\презентация16-04-2010_23-08-04\item_178067432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2786058"/>
              <a:ext cx="1643074" cy="1224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7685" name="Group 37"/>
          <p:cNvGraphicFramePr>
            <a:graphicFrameLocks noGrp="1"/>
          </p:cNvGraphicFramePr>
          <p:nvPr/>
        </p:nvGraphicFramePr>
        <p:xfrm>
          <a:off x="1752600" y="4114800"/>
          <a:ext cx="2957513" cy="2616200"/>
        </p:xfrm>
        <a:graphic>
          <a:graphicData uri="http://schemas.openxmlformats.org/drawingml/2006/table">
            <a:tbl>
              <a:tblPr/>
              <a:tblGrid>
                <a:gridCol w="1739900"/>
                <a:gridCol w="1217613"/>
              </a:tblGrid>
              <a:tr h="527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Стоимость руб. погонный метр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Пенополиуретановая теплоизоляция труб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790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527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Полиэтиленовая изоляция стальных труб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1860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681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Внутренняя цементно-песчаная изоляция стальных труб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5750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Изоляция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Thermaflex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Минеральная вата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</a:tbl>
          </a:graphicData>
        </a:graphic>
      </p:graphicFrame>
      <p:sp>
        <p:nvSpPr>
          <p:cNvPr id="27676" name="Прямоугольник 10"/>
          <p:cNvSpPr>
            <a:spLocks noChangeArrowheads="1"/>
          </p:cNvSpPr>
          <p:nvPr/>
        </p:nvSpPr>
        <p:spPr bwMode="auto">
          <a:xfrm>
            <a:off x="4572000" y="5929313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400" b="1" i="1"/>
              <a:t>Снижение потерь тепловой энергии на отопление, экономия средств на оплату тепловой энергии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2057400"/>
            <a:ext cx="2981325" cy="3108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Необходима:</a:t>
            </a:r>
          </a:p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—для сокращения потерь тепла;</a:t>
            </a:r>
          </a:p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— для обеспечения заданной температуры на поверхности изоляции;</a:t>
            </a:r>
          </a:p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— для предотвращения замерзания содержащейся в них жидкости;</a:t>
            </a:r>
          </a:p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— для предотвращения конденсации влаги на поверхности изоляции;</a:t>
            </a:r>
          </a:p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entury Gothic" pitchFamily="34" charset="0"/>
              </a:rPr>
              <a:t>— теплоизоляция водяных тепловых сетей двухтрубной подземной канальной прокладки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04800"/>
            <a:ext cx="8242300" cy="1408113"/>
          </a:xfrm>
        </p:spPr>
      </p:pic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428625" y="1214438"/>
            <a:ext cx="8358188" cy="2000250"/>
          </a:xfrm>
        </p:spPr>
        <p:txBody>
          <a:bodyPr/>
          <a:lstStyle/>
          <a:p>
            <a:pPr marL="419100"/>
            <a:r>
              <a:rPr lang="en-US" altLang="ru-RU" sz="1600" smtClean="0">
                <a:latin typeface="Century Gothic" pitchFamily="34" charset="0"/>
              </a:rPr>
              <a:t>7.</a:t>
            </a:r>
            <a:r>
              <a:rPr lang="ru-RU" altLang="ru-RU" sz="1600" smtClean="0">
                <a:latin typeface="Century Gothic" pitchFamily="34" charset="0"/>
              </a:rPr>
              <a:t> Оценка наростов и зарастания труб отопления и ГВС и отопительных приборов, гидрохимическая промывка систем отопления, электрогидроимпульсная прочистка внутридомовых систем горячего и холодного водоснабжения и отопительных радиаторов, гидрохимическая промывка и электрогидроимпульсная прочистка водоводяных подогревателей. Замена отопительных стояков со сроком службы свыше 10-15 лет, имеющих наросты и зарастания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286375"/>
            <a:ext cx="12382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3071813"/>
            <a:ext cx="38306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29000"/>
            <a:ext cx="484346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0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304800"/>
            <a:ext cx="8240713" cy="1408113"/>
          </a:xfrm>
        </p:spPr>
      </p:pic>
      <p:sp>
        <p:nvSpPr>
          <p:cNvPr id="92163" name="Содержимое 2"/>
          <p:cNvSpPr>
            <a:spLocks noGrp="1"/>
          </p:cNvSpPr>
          <p:nvPr>
            <p:ph idx="4294967295"/>
          </p:nvPr>
        </p:nvSpPr>
        <p:spPr>
          <a:xfrm>
            <a:off x="428625" y="857250"/>
            <a:ext cx="8229600" cy="1403350"/>
          </a:xfrm>
        </p:spPr>
        <p:txBody>
          <a:bodyPr/>
          <a:lstStyle/>
          <a:p>
            <a:pPr marL="419100"/>
            <a:r>
              <a:rPr lang="en-US" altLang="ru-RU" sz="1400" smtClean="0">
                <a:latin typeface="Century Gothic" pitchFamily="34" charset="0"/>
              </a:rPr>
              <a:t>9. </a:t>
            </a:r>
            <a:r>
              <a:rPr lang="ru-RU" altLang="ru-RU" sz="1400" smtClean="0">
                <a:latin typeface="Century Gothic" pitchFamily="34" charset="0"/>
              </a:rPr>
              <a:t>Проведение теплосберегающих мероприятий: утепление стен, входов, окон, подвалов, установка отражающих экранов за отопительными приборами, ликвидация декоративных конструкций, закрывающих отопительные приборы, очистка отопительных приборов от загрязнений, окрашивание их в светлые тона и т.п.</a:t>
            </a:r>
          </a:p>
        </p:txBody>
      </p:sp>
      <p:graphicFrame>
        <p:nvGraphicFramePr>
          <p:cNvPr id="92164" name="Group 4"/>
          <p:cNvGraphicFramePr>
            <a:graphicFrameLocks noGrp="1"/>
          </p:cNvGraphicFramePr>
          <p:nvPr/>
        </p:nvGraphicFramePr>
        <p:xfrm>
          <a:off x="4419600" y="1905000"/>
          <a:ext cx="4572000" cy="3503613"/>
        </p:xfrm>
        <a:graphic>
          <a:graphicData uri="http://schemas.openxmlformats.org/drawingml/2006/table">
            <a:tbl>
              <a:tblPr/>
              <a:tblGrid>
                <a:gridCol w="3032125"/>
                <a:gridCol w="677863"/>
                <a:gridCol w="862012"/>
              </a:tblGrid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6200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811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Наименование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  <a:sym typeface="Symbol" pitchFamily="18" charset="2"/>
                        </a:rPr>
                        <a:t>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,</a:t>
                      </a: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 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Вт·м</a:t>
                      </a:r>
                      <a:r>
                        <a:rPr kumimoji="0" lang="ru-RU" alt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·К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6200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811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Средняя</a:t>
                      </a:r>
                      <a:b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</a:b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стоимость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 м</a:t>
                      </a:r>
                      <a:r>
                        <a:rPr kumimoji="0" lang="ru-RU" altLang="ru-RU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6200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811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Минераловатные и стекловолокнистые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Маты минераловатные прошивные и на синтетическом связующем (ISOVENT)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0,056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3875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Плиты  полужесткие минераловатные на крахмальном связующем  и на основе базальта (IZOVOL)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0,07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1900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Плиты  полужесткие минераловатные (IZOVOL)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0,034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1500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6200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811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Маты и полосы из стеклянного волокна прошивные (URSA)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0,061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1040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Полимерные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6200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811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Пенополистирол (Пеноплекс, Styrofoam, Ursa XPS)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0,038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3750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0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Пенопласт, пенополистирол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0,052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1020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207963"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Пенополиуретан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0,041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indent="26987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9540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</a:tbl>
          </a:graphicData>
        </a:graphic>
      </p:graphicFrame>
      <p:pic>
        <p:nvPicPr>
          <p:cNvPr id="92210" name="Picture 5" descr="C:\Users\ELENA\Desktop\презентация16-04-2010_23-08-04\755361333_forplast pir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35743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1" name="Picture 6" descr="C:\Users\ELENA\Desktop\презентация16-04-2010_23-08-04\ut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0"/>
            <a:ext cx="13001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2" name="Picture 8" descr="C:\Users\ELENA\Desktop\презентация16-04-2010_23-08-04\cb7f3b78-df1e-4b6d-a755-7e2ddde074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857500"/>
            <a:ext cx="17907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3" name="Picture 9" descr="C:\Users\ELENA\Desktop\презентация16-04-2010_23-08-04\batar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500688"/>
            <a:ext cx="105251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4" name="Picture 10" descr="C:\Users\ELENA\Desktop\презентация16-04-2010_23-08-04\stroitelstvo_teplootragaushii_ekran_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5357813"/>
            <a:ext cx="19558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58" name="Picture 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04800"/>
            <a:ext cx="8240713" cy="1414463"/>
          </a:xfrm>
        </p:spPr>
      </p:pic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500063" y="1214438"/>
            <a:ext cx="7467600" cy="857250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10. </a:t>
            </a:r>
            <a:r>
              <a:rPr lang="ru-RU" altLang="ru-RU" sz="1600" smtClean="0">
                <a:latin typeface="Century Gothic" pitchFamily="34" charset="0"/>
              </a:rPr>
              <a:t>Замена старых окон на пластиковые с двухкамерным стеклопакетом, твердым селективным покрытием и системой вентиляции Регель Эйр</a:t>
            </a:r>
          </a:p>
        </p:txBody>
      </p:sp>
      <p:pic>
        <p:nvPicPr>
          <p:cNvPr id="4" name="Таблица 3"/>
          <p:cNvPicPr>
            <a:picLocks noGrp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495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31" descr="C:\Users\ELENA\Desktop\презентация16-04-2010_23-08-04\sibdesi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785938"/>
            <a:ext cx="224472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825" name="Group 57"/>
          <p:cNvGraphicFramePr>
            <a:graphicFrameLocks noGrp="1"/>
          </p:cNvGraphicFramePr>
          <p:nvPr/>
        </p:nvGraphicFramePr>
        <p:xfrm>
          <a:off x="2438400" y="4419600"/>
          <a:ext cx="6591300" cy="2293938"/>
        </p:xfrm>
        <a:graphic>
          <a:graphicData uri="http://schemas.openxmlformats.org/drawingml/2006/table">
            <a:tbl>
              <a:tblPr/>
              <a:tblGrid>
                <a:gridCol w="2705100"/>
                <a:gridCol w="555625"/>
                <a:gridCol w="555625"/>
                <a:gridCol w="555625"/>
                <a:gridCol w="485775"/>
                <a:gridCol w="554038"/>
                <a:gridCol w="555625"/>
                <a:gridCol w="623887"/>
              </a:tblGrid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Профиль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	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AGS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Rehau-basic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Rehau Sib-design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KBE etalon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KBE expert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Brusbox – 60-4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PROPLEX-PREMIUM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сопротивление теплоотдаче, (м2°С/Вт)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0,74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воздухопроницаемость оконного блока при разности давления на наружной и внутренней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поверхностях 10 Па, (кг/м2Ч)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330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изоляция внешнего шума потока городского транспорта, (дБА)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itchFamily="34" charset="0"/>
                        <a:defRPr sz="22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</a:tbl>
          </a:graphicData>
        </a:graphic>
      </p:graphicFrame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0" y="2133600"/>
            <a:ext cx="571500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600" b="1">
                <a:solidFill>
                  <a:srgbClr val="FFFF66"/>
                </a:solidFill>
                <a:latin typeface="Tahoma" charset="0"/>
                <a:cs typeface="Tahoma" charset="0"/>
              </a:rPr>
              <a:t>Однокамерный стеклопакет:</a:t>
            </a:r>
            <a:r>
              <a:rPr lang="ru-RU" altLang="ru-RU" sz="1600" b="1">
                <a:latin typeface="Tahoma" charset="0"/>
                <a:cs typeface="Tahoma" charset="0"/>
              </a:rPr>
              <a:t> 	</a:t>
            </a:r>
            <a:r>
              <a:rPr lang="en-US" altLang="ru-RU" sz="1600" b="1">
                <a:latin typeface="Tahoma" charset="0"/>
                <a:cs typeface="Tahoma" charset="0"/>
              </a:rPr>
              <a:t>R</a:t>
            </a:r>
            <a:r>
              <a:rPr lang="ru-RU" altLang="ru-RU" sz="1600" b="1">
                <a:latin typeface="Tahoma" charset="0"/>
                <a:cs typeface="Tahoma" charset="0"/>
              </a:rPr>
              <a:t> = 0</a:t>
            </a:r>
            <a:r>
              <a:rPr lang="en-US" altLang="ru-RU" sz="1600" b="1">
                <a:latin typeface="Tahoma" charset="0"/>
                <a:cs typeface="Tahoma" charset="0"/>
              </a:rPr>
              <a:t>,</a:t>
            </a:r>
            <a:r>
              <a:rPr lang="ru-RU" altLang="ru-RU" sz="1600" b="1">
                <a:latin typeface="Tahoma" charset="0"/>
                <a:cs typeface="Tahoma" charset="0"/>
              </a:rPr>
              <a:t>35</a:t>
            </a:r>
            <a:endParaRPr lang="ru-RU" altLang="ru-RU" sz="1200">
              <a:cs typeface="Times New Roman" charset="0"/>
            </a:endParaRPr>
          </a:p>
          <a:p>
            <a:pPr>
              <a:spcBef>
                <a:spcPct val="30000"/>
              </a:spcBef>
            </a:pPr>
            <a:r>
              <a:rPr lang="ru-RU" altLang="ru-RU" sz="1600" b="1">
                <a:solidFill>
                  <a:srgbClr val="FFFF66"/>
                </a:solidFill>
                <a:latin typeface="Tahoma" charset="0"/>
                <a:cs typeface="Tahoma" charset="0"/>
              </a:rPr>
              <a:t>Требования СНиП 23.02.2003</a:t>
            </a:r>
          </a:p>
          <a:p>
            <a:r>
              <a:rPr lang="ru-RU" altLang="ru-RU" sz="1600" b="1">
                <a:solidFill>
                  <a:srgbClr val="FFFF66"/>
                </a:solidFill>
                <a:latin typeface="Tahoma" charset="0"/>
                <a:cs typeface="Tahoma" charset="0"/>
              </a:rPr>
              <a:t>для г. Белгорода:</a:t>
            </a:r>
            <a:r>
              <a:rPr lang="ru-RU" altLang="ru-RU" sz="1600" b="1">
                <a:latin typeface="Tahoma" charset="0"/>
                <a:cs typeface="Tahoma" charset="0"/>
              </a:rPr>
              <a:t> 	</a:t>
            </a:r>
            <a:r>
              <a:rPr lang="en-US" altLang="ru-RU" sz="1600" b="1">
                <a:latin typeface="Tahoma" charset="0"/>
                <a:cs typeface="Tahoma" charset="0"/>
              </a:rPr>
              <a:t>R</a:t>
            </a:r>
            <a:r>
              <a:rPr lang="ru-RU" altLang="ru-RU" sz="1600" b="1">
                <a:latin typeface="Tahoma" charset="0"/>
                <a:cs typeface="Tahoma" charset="0"/>
              </a:rPr>
              <a:t> = 0</a:t>
            </a:r>
            <a:r>
              <a:rPr lang="en-US" altLang="ru-RU" sz="1600" b="1">
                <a:latin typeface="Tahoma" charset="0"/>
                <a:cs typeface="Tahoma" charset="0"/>
              </a:rPr>
              <a:t>,</a:t>
            </a:r>
            <a:r>
              <a:rPr lang="ru-RU" altLang="ru-RU" sz="1600" b="1">
                <a:latin typeface="Tahoma" charset="0"/>
                <a:cs typeface="Tahoma" charset="0"/>
              </a:rPr>
              <a:t>409…0,498</a:t>
            </a:r>
            <a:r>
              <a:rPr lang="ru-RU" altLang="ru-RU" sz="700"/>
              <a:t> </a:t>
            </a:r>
            <a:endParaRPr lang="ru-RU" alt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28600"/>
            <a:ext cx="8242300" cy="1408113"/>
          </a:xfrm>
        </p:spPr>
      </p:pic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571500" y="1571625"/>
            <a:ext cx="8115300" cy="714375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11. </a:t>
            </a:r>
            <a:r>
              <a:rPr lang="ru-RU" altLang="ru-RU" sz="1600" smtClean="0">
                <a:latin typeface="Century Gothic" pitchFamily="34" charset="0"/>
              </a:rPr>
              <a:t>Уплотнение оконных и дверных проемов (для сохранивших качество дверных блоков).</a:t>
            </a:r>
          </a:p>
        </p:txBody>
      </p:sp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5572125" y="4643438"/>
            <a:ext cx="3571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600" i="1"/>
              <a:t>При одновременном уплотнении внутренних и наружных оконных притворов воздухопроницаемость окна снижается в среднем на 40%. Срок окупаемости – не более года</a:t>
            </a:r>
            <a:r>
              <a:rPr lang="ru-RU" altLang="ru-RU" sz="1400" i="1"/>
              <a:t>.</a:t>
            </a:r>
          </a:p>
        </p:txBody>
      </p:sp>
      <p:pic>
        <p:nvPicPr>
          <p:cNvPr id="33797" name="Picture 4" descr="C:\Users\ELENA\Desktop\презентация16-04-2010_23-08-04\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7352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C:\Users\ELENA\Desktop\презентация16-04-2010_23-08-04\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38400"/>
            <a:ext cx="187483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8" descr="C:\Users\ELENA\Desktop\презентация16-04-2010_23-08-04\1LodSt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2170113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857375"/>
            <a:ext cx="37147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52400"/>
            <a:ext cx="7480300" cy="1158875"/>
          </a:xfrm>
        </p:spPr>
      </p:pic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7467600" cy="2971800"/>
          </a:xfrm>
        </p:spPr>
        <p:txBody>
          <a:bodyPr/>
          <a:lstStyle/>
          <a:p>
            <a:r>
              <a:rPr lang="en-US" altLang="ru-RU" sz="1600" smtClean="0">
                <a:latin typeface="Century Gothic" pitchFamily="34" charset="0"/>
              </a:rPr>
              <a:t>12. </a:t>
            </a:r>
            <a:r>
              <a:rPr lang="ru-RU" altLang="ru-RU" sz="1600" smtClean="0">
                <a:latin typeface="Century Gothic" pitchFamily="34" charset="0"/>
              </a:rPr>
              <a:t>Наклейка на стекло пластиковых окон с одинарным стеклопакетом керамической теплосберегающей пленки для повышения показателей теплозащиты окна до нормативного уровня.</a:t>
            </a:r>
          </a:p>
          <a:p>
            <a:endParaRPr lang="ru-RU" altLang="ru-RU" smtClean="0">
              <a:latin typeface="Century Gothic" pitchFamily="34" charset="0"/>
            </a:endParaRPr>
          </a:p>
        </p:txBody>
      </p:sp>
      <p:pic>
        <p:nvPicPr>
          <p:cNvPr id="34820" name="Picture 2" descr="C:\Users\ELENA\Desktop\презентация16-04-2010_23-08-04\1z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71688"/>
            <a:ext cx="210026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 descr="C:\Users\ELENA\Desktop\презентация16-04-2010_23-08-04\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86250"/>
            <a:ext cx="21891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C:\Users\ELENA\Desktop\презентация16-04-2010_23-08-04\78980980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000250"/>
            <a:ext cx="60372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1813" y="5072063"/>
          <a:ext cx="5738812" cy="1000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937"/>
                <a:gridCol w="1912937"/>
                <a:gridCol w="1912937"/>
              </a:tblGrid>
              <a:tr h="3386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Стоимость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Окупаемость</a:t>
                      </a:r>
                      <a:endParaRPr lang="ru-RU" sz="1400" dirty="0"/>
                    </a:p>
                  </a:txBody>
                  <a:tcPr/>
                </a:tc>
              </a:tr>
              <a:tr h="6614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м</a:t>
                      </a:r>
                      <a:r>
                        <a:rPr lang="ru-RU" sz="1400" baseline="30000" dirty="0" smtClean="0"/>
                        <a:t>2</a:t>
                      </a:r>
                      <a:r>
                        <a:rPr lang="ru-RU" sz="1400" dirty="0" smtClean="0"/>
                        <a:t> пленки NTBIR 8070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700 </a:t>
                      </a:r>
                      <a:r>
                        <a:rPr lang="ru-RU" sz="1400" dirty="0" err="1" smtClean="0"/>
                        <a:t>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 лет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86400"/>
            <a:ext cx="1622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28600"/>
            <a:ext cx="8242300" cy="1408113"/>
          </a:xfrm>
        </p:spPr>
      </p:pic>
      <p:sp>
        <p:nvSpPr>
          <p:cNvPr id="95236" name="Содержимое 2"/>
          <p:cNvSpPr>
            <a:spLocks noGrp="1"/>
          </p:cNvSpPr>
          <p:nvPr>
            <p:ph idx="4294967295"/>
          </p:nvPr>
        </p:nvSpPr>
        <p:spPr>
          <a:xfrm>
            <a:off x="0" y="1428750"/>
            <a:ext cx="8686800" cy="974725"/>
          </a:xfrm>
        </p:spPr>
        <p:txBody>
          <a:bodyPr/>
          <a:lstStyle/>
          <a:p>
            <a:pPr marL="419100" lvl="1" indent="-382588">
              <a:buSzPct val="80000"/>
              <a:buFont typeface="Wingdings 2" pitchFamily="18" charset="2"/>
              <a:buChar char=""/>
            </a:pPr>
            <a:r>
              <a:rPr lang="en-US" altLang="ru-RU" sz="1600" smtClean="0">
                <a:latin typeface="Century Gothic" pitchFamily="34" charset="0"/>
              </a:rPr>
              <a:t>13. </a:t>
            </a:r>
            <a:r>
              <a:rPr lang="ru-RU" altLang="ru-RU" sz="1600" smtClean="0">
                <a:latin typeface="Century Gothic" pitchFamily="34" charset="0"/>
              </a:rPr>
              <a:t>Модернизация систем освещения на основе энергоэкономичных осветительных приборов, организация локального освещения, регулирование яркости освещения.</a:t>
            </a:r>
          </a:p>
          <a:p>
            <a:endParaRPr lang="ru-RU" altLang="ru-RU" smtClean="0">
              <a:latin typeface="Century Gothic" pitchFamily="34" charset="0"/>
            </a:endParaRPr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743200"/>
            <a:ext cx="8572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125913"/>
            <a:ext cx="44291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2438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510213"/>
            <a:ext cx="15716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38909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7248525" y="2184400"/>
            <a:ext cx="17700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ru-RU" altLang="ru-RU" sz="1400" b="1">
                <a:solidFill>
                  <a:srgbClr val="FFFF66"/>
                </a:solidFill>
              </a:rPr>
              <a:t>Люминесцентные</a:t>
            </a:r>
          </a:p>
          <a:p>
            <a:pPr algn="r"/>
            <a:r>
              <a:rPr lang="ru-RU" altLang="ru-RU" sz="1400" b="1">
                <a:solidFill>
                  <a:srgbClr val="FFFF66"/>
                </a:solidFill>
              </a:rPr>
              <a:t>лампы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228600" y="5562600"/>
            <a:ext cx="1517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ru-RU" altLang="ru-RU" sz="1400" b="1">
                <a:solidFill>
                  <a:srgbClr val="FFFF66"/>
                </a:solidFill>
              </a:rPr>
              <a:t>Светодиодные</a:t>
            </a:r>
          </a:p>
          <a:p>
            <a:pPr algn="r"/>
            <a:r>
              <a:rPr lang="ru-RU" altLang="ru-RU" sz="1400" b="1">
                <a:solidFill>
                  <a:srgbClr val="FFFF66"/>
                </a:solidFill>
              </a:rPr>
              <a:t>лампы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28600"/>
            <a:ext cx="8240713" cy="1414463"/>
          </a:xfrm>
        </p:spPr>
      </p:pic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571500" y="1500188"/>
            <a:ext cx="8229600" cy="760412"/>
          </a:xfrm>
        </p:spPr>
        <p:txBody>
          <a:bodyPr/>
          <a:lstStyle/>
          <a:p>
            <a:pPr marL="419100" lvl="1" indent="-382588">
              <a:buSzPct val="80000"/>
              <a:buFont typeface="Wingdings 2" pitchFamily="18" charset="2"/>
              <a:buChar char=""/>
            </a:pPr>
            <a:r>
              <a:rPr lang="en-US" altLang="ru-RU" sz="1600" smtClean="0">
                <a:latin typeface="Century Gothic" pitchFamily="34" charset="0"/>
              </a:rPr>
              <a:t>14. </a:t>
            </a:r>
            <a:r>
              <a:rPr lang="ru-RU" altLang="ru-RU" sz="1600" smtClean="0">
                <a:latin typeface="Century Gothic" pitchFamily="34" charset="0"/>
              </a:rPr>
              <a:t>Установка и замена регуляторов расхода воды с эластичной диафрагмой</a:t>
            </a:r>
            <a:endParaRPr lang="en-US" altLang="ru-RU" sz="1600" smtClean="0">
              <a:latin typeface="Century Gothic" pitchFamily="34" charset="0"/>
            </a:endParaRPr>
          </a:p>
          <a:p>
            <a:pPr marL="419100" lvl="1" indent="-382588">
              <a:buSzPct val="80000"/>
              <a:buFont typeface="Verdana" pitchFamily="34" charset="0"/>
              <a:buNone/>
            </a:pPr>
            <a:endParaRPr lang="ru-RU" altLang="ru-RU" sz="1600" smtClean="0">
              <a:latin typeface="Century Gothic" pitchFamily="34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500563" y="3063875"/>
            <a:ext cx="4643437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698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cs typeface="Times New Roman" charset="0"/>
              </a:rPr>
              <a:t>Стоимость одного регулятора с установкой : 350 руб.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Дневное потребление горячей воды в здании: 0,26 Гкал в сутки.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Установка регуляторов: на первом и втором этаже.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Расход воды через регуляторы: 0,26/(2/5) = 0,1 Гкал  в сутки.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Экономия согласно МДС 13-7.2000: 20%.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Общая экономия: 0,1·0,2 = 0,02 Гкал  в сутки = 7,6 Гкл в год 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Денежный эквивалент экономии: 6550 руб. в год.</a:t>
            </a:r>
            <a:endParaRPr lang="ru-RU" altLang="ru-RU" sz="1400"/>
          </a:p>
          <a:p>
            <a:r>
              <a:rPr lang="ru-RU" altLang="ru-RU" sz="1400">
                <a:cs typeface="Times New Roman" charset="0"/>
              </a:rPr>
              <a:t>Срок окупаемости: 0,5 года.</a:t>
            </a:r>
            <a:endParaRPr lang="ru-RU" altLang="ru-RU" sz="1400"/>
          </a:p>
          <a:p>
            <a:endParaRPr lang="ru-RU" altLang="ru-RU"/>
          </a:p>
        </p:txBody>
      </p:sp>
      <p:pic>
        <p:nvPicPr>
          <p:cNvPr id="36869" name="Picture 5" descr="C:\Users\ELENA\Desktop\презентация16-04-2010_23-08-04\rd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00313"/>
            <a:ext cx="4214812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34963"/>
            <a:ext cx="7881937" cy="1530350"/>
          </a:xfrm>
        </p:spPr>
      </p:pic>
      <p:grpSp>
        <p:nvGrpSpPr>
          <p:cNvPr id="11267" name="Rectangle 1"/>
          <p:cNvGrpSpPr>
            <a:grpSpLocks/>
          </p:cNvGrpSpPr>
          <p:nvPr/>
        </p:nvGrpSpPr>
        <p:grpSpPr bwMode="auto">
          <a:xfrm>
            <a:off x="835025" y="4529138"/>
            <a:ext cx="7089775" cy="804862"/>
            <a:chOff x="526" y="2853"/>
            <a:chExt cx="4466" cy="507"/>
          </a:xfrm>
        </p:grpSpPr>
        <p:pic>
          <p:nvPicPr>
            <p:cNvPr id="10243" name="Rectangl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" y="2853"/>
              <a:ext cx="4466" cy="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585" y="2959"/>
              <a:ext cx="436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indent="2524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200" b="1">
                  <a:solidFill>
                    <a:srgbClr val="000000"/>
                  </a:solidFill>
                  <a:latin typeface="Century Gothic" pitchFamily="34" charset="0"/>
                  <a:cs typeface="Times New Roman" charset="0"/>
                </a:rPr>
                <a:t>Технические мероприятия</a:t>
              </a:r>
              <a:endParaRPr lang="ru-RU" altLang="ru-RU" sz="3200">
                <a:solidFill>
                  <a:srgbClr val="000000"/>
                </a:solidFill>
                <a:latin typeface="Century Gothic" pitchFamily="34" charset="0"/>
                <a:cs typeface="Times New Roman" charset="0"/>
              </a:endParaRPr>
            </a:p>
          </p:txBody>
        </p:sp>
      </p:grpSp>
      <p:grpSp>
        <p:nvGrpSpPr>
          <p:cNvPr id="11268" name="Прямоугольник 6"/>
          <p:cNvGrpSpPr>
            <a:grpSpLocks/>
          </p:cNvGrpSpPr>
          <p:nvPr/>
        </p:nvGrpSpPr>
        <p:grpSpPr bwMode="auto">
          <a:xfrm>
            <a:off x="835025" y="2328863"/>
            <a:ext cx="7016750" cy="1304925"/>
            <a:chOff x="526" y="1467"/>
            <a:chExt cx="4420" cy="822"/>
          </a:xfrm>
        </p:grpSpPr>
        <p:pic>
          <p:nvPicPr>
            <p:cNvPr id="10246" name="Прямоугольник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" y="1467"/>
              <a:ext cx="4420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585" y="1575"/>
              <a:ext cx="4320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200" b="1">
                  <a:solidFill>
                    <a:srgbClr val="000000"/>
                  </a:solidFill>
                  <a:latin typeface="Century Gothic" pitchFamily="34" charset="0"/>
                </a:rPr>
                <a:t>Организационно-аналитические мероприятия</a:t>
              </a:r>
              <a:endParaRPr lang="ru-RU" altLang="ru-RU" sz="3200">
                <a:solidFill>
                  <a:srgbClr val="000000"/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169987"/>
          </a:xfrm>
        </p:spPr>
      </p:pic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429625" cy="1071563"/>
          </a:xfrm>
        </p:spPr>
        <p:txBody>
          <a:bodyPr/>
          <a:lstStyle/>
          <a:p>
            <a:r>
              <a:rPr lang="ru-RU" altLang="ru-RU" sz="1600" smtClean="0">
                <a:latin typeface="Century Gothic" pitchFamily="34" charset="0"/>
                <a:cs typeface="Arial" charset="0"/>
              </a:rPr>
              <a:t>1.Проведение энергетических обследований. Определение удельных расходов электроэнергии,  газа, теплоэнергии,   горячей воды, холодной воды. Оформление энергетических паспортов на все учреждения.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786438" y="4857750"/>
            <a:ext cx="2928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реализации для муниципальных учреждений до 31.12.2012 (ФЗ №261)</a:t>
            </a:r>
          </a:p>
          <a:p>
            <a:pPr eaLnBrk="1" hangingPunct="1"/>
            <a:r>
              <a:rPr lang="ru-RU" altLang="ru-RU"/>
              <a:t>Повторное обследование каждые 5 лет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214563"/>
            <a:ext cx="4500562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286000"/>
            <a:ext cx="18573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Прямоугольник 6"/>
          <p:cNvSpPr>
            <a:spLocks noChangeArrowheads="1"/>
          </p:cNvSpPr>
          <p:nvPr/>
        </p:nvSpPr>
        <p:spPr bwMode="auto">
          <a:xfrm>
            <a:off x="4929188" y="2428875"/>
            <a:ext cx="17859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200"/>
              <a:t>Выявление  учреждений с повышенными расходами энергоресурсов, их слабых мест, технико-экономическое обоснование энергосберегающих мероприятий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831850"/>
          </a:xfrm>
        </p:spPr>
        <p:txBody>
          <a:bodyPr>
            <a:normAutofit fontScale="925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>
                <a:cs typeface="Arial" pitchFamily="34" charset="0"/>
              </a:rPr>
              <a:t>2. </a:t>
            </a:r>
            <a:r>
              <a:rPr lang="ru-RU" sz="2000" dirty="0" smtClean="0">
                <a:cs typeface="Arial" pitchFamily="34" charset="0"/>
              </a:rPr>
              <a:t>Размещение на фасадах зданий, строений, сооружений указателей классов их энергетической эффективности.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786063"/>
            <a:ext cx="8455025" cy="2071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2295" name="TextBox 4"/>
          <p:cNvSpPr txBox="1">
            <a:spLocks noChangeArrowheads="1"/>
          </p:cNvSpPr>
          <p:nvPr/>
        </p:nvSpPr>
        <p:spPr bwMode="auto">
          <a:xfrm>
            <a:off x="6172200" y="5791200"/>
            <a:ext cx="257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2010- 2012г.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-6350"/>
            <a:ext cx="8242300" cy="1152525"/>
          </a:xfrm>
        </p:spPr>
      </p:pic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28625" y="857250"/>
            <a:ext cx="8229600" cy="1260475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3.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Обеспечение контроля за  внедрением энергосберегающих мероприятий   при ремонте  зданий, строений, сооружений. 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3581400" y="4648200"/>
            <a:ext cx="2286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Снижение потребления энергоресурсов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3024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57375"/>
            <a:ext cx="39878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5146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546225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4.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 Организация обучения руководителей учреждений, ответственных за энергоэффективность   методам энергосбережения, технико-экономической оценке энергосберегающих мероприятий.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286125"/>
            <a:ext cx="43576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2010- 2015г.</a:t>
            </a: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5715000" y="4429125"/>
            <a:ext cx="3214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/>
              <a:t>Рационализация и снижение потребления энергоресурсов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1938"/>
            <a:ext cx="8242300" cy="1408112"/>
          </a:xfrm>
        </p:spPr>
      </p:pic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260475"/>
          </a:xfrm>
        </p:spPr>
        <p:txBody>
          <a:bodyPr/>
          <a:lstStyle/>
          <a:p>
            <a:r>
              <a:rPr lang="en-US" altLang="ru-RU" sz="2000" smtClean="0">
                <a:latin typeface="Century Gothic" pitchFamily="34" charset="0"/>
                <a:cs typeface="Arial" charset="0"/>
              </a:rPr>
              <a:t>5. </a:t>
            </a:r>
            <a:r>
              <a:rPr lang="ru-RU" altLang="ru-RU" sz="2000" smtClean="0">
                <a:latin typeface="Century Gothic" pitchFamily="34" charset="0"/>
                <a:cs typeface="Arial" charset="0"/>
              </a:rPr>
              <a:t>Разработка порядка предъявления рекламацией к поставщикам при нарушении качественных показателей энергоносителей.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5929313" y="4286250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/>
              <a:t>Повышение качества поставляемых энергоресурсов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072188" y="5786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Срок исполнения 2010г.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51435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23622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3_Ярк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923</TotalTime>
  <Words>1301</Words>
  <Application>Microsoft Office PowerPoint</Application>
  <PresentationFormat>Экран (4:3)</PresentationFormat>
  <Paragraphs>224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Century Gothic</vt:lpstr>
      <vt:lpstr>Wingdings 2</vt:lpstr>
      <vt:lpstr>Verdana</vt:lpstr>
      <vt:lpstr>Calibri</vt:lpstr>
      <vt:lpstr>Tahoma</vt:lpstr>
      <vt:lpstr>Times New Roman</vt:lpstr>
      <vt:lpstr>Symbol</vt:lpstr>
      <vt:lpstr>3_Яркая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П.А.</cp:lastModifiedBy>
  <cp:revision>80</cp:revision>
  <dcterms:created xsi:type="dcterms:W3CDTF">2010-04-19T09:28:25Z</dcterms:created>
  <dcterms:modified xsi:type="dcterms:W3CDTF">2021-04-04T14:36:46Z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00080056af000000000001023620</vt:lpwstr>
  </property>
</Properties>
</file>