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559753-0A00-4A5F-83F7-BF5E0FE640BF}" type="datetimeFigureOut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463255-E056-4D85-81ED-55BE45B82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199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B0957E3-AEB2-429F-A95F-0484C3BD1D9A}" type="slidenum">
              <a:rPr lang="ru-RU" altLang="ru-RU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FF14-7C10-4BCE-95BB-4ECC4AA984D0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B68B6-2BCD-4523-A690-AA960DD9E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E209-6194-48DE-A945-EC0391BF3B98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4097-4561-4764-BC01-5AF94F54C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A95F8-FA8A-4C29-A458-48C4A507FAF3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D6B7-96F2-4D95-83D7-642770545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0E19-FC46-45A2-83E6-204B6806B0F5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2595-84F5-4ED6-BCA5-1AE9904D2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AA438-FE38-48F8-B9DA-C1BB52037090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BA54-D081-4313-AEAB-5987AB7A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734B-41E4-4BC8-89CB-D8D47DD9900B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167A-122D-413E-BDF0-07862C7D2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9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1DDB-1EA1-41D5-BE0F-2B4AC7E7F5E6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DB0A-1720-4CBC-A9D4-DCF940358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C1CB-3BFD-4A7F-A7B4-B8DFFF93A478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7D33F-5A2C-4B88-946F-AE9CEF375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8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EA71-F824-41BB-B644-4F72D57D1170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F5C58-1386-4462-BDD2-007AAC9F7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0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813C-5B8F-4DD8-96E6-641D92A0536C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3AF7-BA23-453B-AC8C-33457E101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0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6C64-7B93-4F14-A247-6508375D72BA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D4ECC-8DED-4CD5-9DC7-C07D63829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518AF3-168B-471A-A114-26714B342478}" type="datetimeFigureOut">
              <a:rPr lang="en-US"/>
              <a:pPr>
                <a:defRPr/>
              </a:pPr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A62AF8-F7CE-4B03-829D-6F54E43A5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478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70C0"/>
                </a:solidFill>
                <a:latin typeface="Arial" charset="0"/>
              </a:rPr>
              <a:t>П</a:t>
            </a:r>
            <a:r>
              <a:rPr lang="ru-RU" altLang="ru-RU" sz="4000" smtClean="0">
                <a:solidFill>
                  <a:srgbClr val="0070C0"/>
                </a:solidFill>
                <a:latin typeface="Arial" charset="0"/>
                <a:cs typeface="Arial" charset="0"/>
              </a:rPr>
              <a:t>риоритетные направлени</a:t>
            </a:r>
            <a:r>
              <a:rPr lang="ru-RU" altLang="ru-RU" sz="4000" smtClean="0">
                <a:solidFill>
                  <a:srgbClr val="0070C0"/>
                </a:solidFill>
                <a:latin typeface="Arial" charset="0"/>
              </a:rPr>
              <a:t>я</a:t>
            </a:r>
            <a:r>
              <a:rPr lang="ru-RU" altLang="ru-RU" sz="4000" smtClean="0">
                <a:solidFill>
                  <a:srgbClr val="0070C0"/>
                </a:solidFill>
                <a:latin typeface="Arial" charset="0"/>
                <a:cs typeface="Arial" charset="0"/>
              </a:rPr>
              <a:t> развития науки, технологий и техники в РФ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17526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tx1"/>
                </a:solidFill>
              </a:rPr>
              <a:t>В числе</a:t>
            </a:r>
            <a:br>
              <a:rPr lang="ru-RU" altLang="ru-RU" sz="4000" smtClean="0">
                <a:solidFill>
                  <a:schemeClr val="tx1"/>
                </a:solidFill>
              </a:rPr>
            </a:br>
            <a:r>
              <a:rPr lang="ru-RU" altLang="ru-RU" sz="4000" smtClean="0">
                <a:solidFill>
                  <a:schemeClr val="tx1"/>
                </a:solidFill>
              </a:rPr>
              <a:t>первых  названы </a:t>
            </a:r>
            <a:r>
              <a:rPr lang="ru-RU" altLang="ru-RU" sz="4000" smtClean="0">
                <a:solidFill>
                  <a:schemeClr val="tx1"/>
                </a:solidFill>
                <a:latin typeface="Arial" charset="0"/>
                <a:cs typeface="Arial" charset="0"/>
              </a:rPr>
              <a:t>энергоэффективность,</a:t>
            </a:r>
          </a:p>
          <a:p>
            <a:pPr eaLnBrk="1" hangingPunct="1"/>
            <a:r>
              <a:rPr lang="ru-RU" altLang="ru-RU" sz="4000" smtClean="0">
                <a:solidFill>
                  <a:schemeClr val="tx1"/>
                </a:solidFill>
                <a:latin typeface="Arial" charset="0"/>
                <a:cs typeface="Arial" charset="0"/>
              </a:rPr>
              <a:t> энергосбережение,</a:t>
            </a:r>
          </a:p>
          <a:p>
            <a:pPr eaLnBrk="1" hangingPunct="1"/>
            <a:r>
              <a:rPr lang="ru-RU" altLang="ru-RU" sz="4000" smtClean="0">
                <a:solidFill>
                  <a:schemeClr val="tx1"/>
                </a:solidFill>
                <a:latin typeface="Arial" charset="0"/>
                <a:cs typeface="Arial" charset="0"/>
              </a:rPr>
              <a:t> ядерная энергетика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70C0"/>
                </a:solidFill>
              </a:rPr>
              <a:t>До 1 января 2011 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собственники зданий, строений, сооружений и иных объектов, введенных в эксплуатацию на день вступления Закона № 261 в силу и использующих энергетические ресурсы (в том числе временных объектов), обязаны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завершить оснащение таких объектов приборами учета воды, природного газа,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тепловой энергии, электрической энергии, а также ввести установленные приборы учета в эксплуатацию.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4000" b="1" smtClean="0">
                <a:solidFill>
                  <a:srgbClr val="0070C0"/>
                </a:solidFill>
                <a:latin typeface="Times New Roman" charset="0"/>
              </a:rPr>
              <a:t>Э</a:t>
            </a:r>
            <a:r>
              <a:rPr lang="ru-RU" altLang="ru-RU" sz="4000" b="1" smtClean="0">
                <a:solidFill>
                  <a:srgbClr val="0070C0"/>
                </a:solidFill>
              </a:rPr>
              <a:t>нергосервисный договор</a:t>
            </a:r>
            <a:r>
              <a:rPr lang="ru-RU" altLang="ru-RU" sz="4000" smtClean="0">
                <a:solidFill>
                  <a:srgbClr val="0070C0"/>
                </a:solidFill>
              </a:rPr>
              <a:t/>
            </a:r>
            <a:br>
              <a:rPr lang="ru-RU" altLang="ru-RU" sz="4000" smtClean="0">
                <a:solidFill>
                  <a:srgbClr val="0070C0"/>
                </a:solidFill>
              </a:rPr>
            </a:br>
            <a:endParaRPr lang="ru-RU" altLang="ru-RU" sz="400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осуществление исполнителем действий, направленных на энергосбережение и повышение энергетической эффективности использования энергетических ресурсов заказчиком;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должен содержать условие о величине экономии энергетических ресурсов, которая должна быть обеспечена исполнителем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70C0"/>
                </a:solidFill>
                <a:latin typeface="Times New Roman" charset="0"/>
              </a:rPr>
              <a:t>И</a:t>
            </a:r>
            <a:r>
              <a:rPr lang="ru-RU" altLang="ru-RU" sz="2800" b="1" smtClean="0">
                <a:solidFill>
                  <a:srgbClr val="0070C0"/>
                </a:solidFill>
              </a:rPr>
              <a:t>нформационное обеспечение мероприятий по</a:t>
            </a:r>
            <a:r>
              <a:rPr lang="ru-RU" altLang="ru-RU" sz="2800" smtClean="0">
                <a:solidFill>
                  <a:srgbClr val="0070C0"/>
                </a:solidFill>
              </a:rPr>
              <a:t/>
            </a:r>
            <a:br>
              <a:rPr lang="ru-RU" altLang="ru-RU" sz="2800" smtClean="0">
                <a:solidFill>
                  <a:srgbClr val="0070C0"/>
                </a:solidFill>
              </a:rPr>
            </a:br>
            <a:r>
              <a:rPr lang="ru-RU" altLang="ru-RU" sz="2800" b="1" smtClean="0">
                <a:solidFill>
                  <a:srgbClr val="0070C0"/>
                </a:solidFill>
              </a:rPr>
              <a:t>повышению энергетической эффективности </a:t>
            </a:r>
            <a:r>
              <a:rPr lang="ru-RU" altLang="ru-RU" sz="2800" smtClean="0">
                <a:solidFill>
                  <a:srgbClr val="0070C0"/>
                </a:solidFill>
              </a:rPr>
              <a:t>посредством:</a:t>
            </a:r>
            <a:br>
              <a:rPr lang="ru-RU" altLang="ru-RU" sz="2800" smtClean="0">
                <a:solidFill>
                  <a:srgbClr val="0070C0"/>
                </a:solidFill>
              </a:rPr>
            </a:br>
            <a:endParaRPr lang="ru-RU" altLang="ru-RU" sz="280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публикации региональных, муниципальных программ в области энергосбережения;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информирования потребителей об энергетической эффективности бытовых </a:t>
            </a:r>
            <a:r>
              <a:rPr lang="ru-RU" dirty="0" err="1" smtClean="0"/>
              <a:t>энергопотребляющих</a:t>
            </a:r>
            <a:r>
              <a:rPr lang="ru-RU" dirty="0" smtClean="0"/>
              <a:t> устройств и других товаров;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распространения информации о потенциале энергосбережения в системах коммунальной инфраструктуры.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1. Начиная с 1 января 2010 года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бюджетное учреждение обязано обеспечить снижение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 сопоставимых условиях объема потребленных им воды, дизельного и иного топлива, мазута, природного газа, тепловой энергии, электрической энергии, угля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в течение 5 лет не менее чем на 15%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от объема фактически потребленного им в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2009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году каждого из указанных ресурсов с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ежегодным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снижением такого объема не менее чем на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3%.</a:t>
            </a:r>
          </a:p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2. Начиная с 1 января 2010 года главные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распорядители бюджетных средств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соответственно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осуществляют планирование ассигнований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на обеспечение выполнения функций бюджетными учреждениями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без учета дополнительного сокращения расходов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достигнутого в результате уменьшения объема фактически потребленных им ресурсов сверх установленного в соответствии с пунктом 1.</a:t>
            </a:r>
          </a:p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Экономия средств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достигнутая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за счет дополнительного по сравнению с учтенным при планировании ассигнований снижением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потребления бюджетным учреждением указанных в пункте 1 ресурсов,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используется для обеспечения выполнения его функций, в том числе на увеличение годового фонда оплаты труда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(без учета указанного увеличения при индексации фондов оплаты труда).</a:t>
            </a:r>
          </a:p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4. Порядок определения объема снижения потребляемых бюджетным учреждением устанавливается уполномоченным федеральным органом исполнительной власти.</a:t>
            </a:r>
          </a:p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SzPct val="85000"/>
              <a:buFont typeface="Arial" pitchFamily="34" charset="0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Если расходы на покупку энергетических ресурсов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для бюджетного учреждения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составляют более чем десять миллионов рублей в год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должно быть назначено из числа работников бюджетного учреждения </a:t>
            </a:r>
            <a:r>
              <a:rPr lang="ru-RU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лицо, ответственное за проведение таких мероприятий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Порядок энергосберегающей деятельности бюджетных учреждений (статья 24)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Принципы правового регулирования.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• эффективное и рациональное использование энергетических ресурсов;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• поддержка и стимулирование энергосбережения и повышения энергетической эффективности;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• системное и комплексное проведение мероприятий по энергосбережению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 повышению энергетической эффективности;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• планирование энергосбережения и повышения энергетической эффективности;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• использование энергетических ресурсов с учетом ресурсных, производственно-технологических, экологических и социальных условий.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Перечень нормативных документов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/>
              <a:t>Федеральный закон от 23.11.2009 № 261 </a:t>
            </a:r>
            <a:r>
              <a:rPr lang="ru-RU" sz="6400" dirty="0" smtClean="0"/>
              <a:t>«Об энергосбережении и о повышении энергетической эффективности и о внесении изменений в отдельные законодательные акты Российской Федерации».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/>
              <a:t>Приказ Минэнерго России от 19.04.2010 № 182 </a:t>
            </a:r>
            <a:r>
              <a:rPr lang="ru-RU" sz="6400" dirty="0" smtClean="0"/>
              <a:t>«Об утверждении требований к энергетическому паспорту, составленному по результатам обязательного энергетического обследования, и энергетическому паспорту, составленному на основании проектной документации, и правил направления копии энергетического паспорта, составленного по результатам обязательного энергетического обследования».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/>
              <a:t>Приказ Минэнерго России от 16.04.2010 № 178 </a:t>
            </a:r>
            <a:r>
              <a:rPr lang="ru-RU" sz="6400" dirty="0" smtClean="0"/>
              <a:t>«Об утверждении примерной формы предложения об оснащении приборами учета используемых энергетических ресурсов».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/>
              <a:t>Приказ Минэнерго России от 07.04.2010 № 148 </a:t>
            </a:r>
            <a:r>
              <a:rPr lang="ru-RU" sz="6400" dirty="0" smtClean="0"/>
              <a:t>«Об организации работы по образовательной подготовке и повышению квалификации </a:t>
            </a:r>
            <a:r>
              <a:rPr lang="ru-RU" sz="6400" dirty="0" err="1" smtClean="0"/>
              <a:t>энергоаудиторов</a:t>
            </a:r>
            <a:r>
              <a:rPr lang="ru-RU" sz="6400" dirty="0" smtClean="0"/>
              <a:t> для проведения энергетических обследований в целях эффективного и рационального использования энергетических ресурсов».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/>
              <a:t>Постановление Правительства РФ от 31.12.2009 № 1225 </a:t>
            </a:r>
            <a:r>
              <a:rPr lang="ru-RU" sz="6400" dirty="0" smtClean="0"/>
              <a:t>«О требованиях к региональным и муниципальным программам в области энергосбережения и повышения энергетической эффективности».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 smtClean="0"/>
              <a:t>Постановление Правительства РФ от 31.12.2009 № 1222 </a:t>
            </a:r>
            <a:r>
              <a:rPr lang="ru-RU" sz="6400" dirty="0" smtClean="0"/>
              <a:t>«О видах и характеристиках товаров, информация о классе энергетической эффективности которых должна содержаться в технической документации, прилагаемой к этим товарам, в их маркировке, на их этикетках, и принципах правил определения производителями, импортерами класса энергетической эффективности товара».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Перечень нормативных документов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sz="1400" b="1" smtClean="0"/>
              <a:t>Постановление Правительства Российской Федерации от 31.12.2009 №1221 </a:t>
            </a:r>
            <a:r>
              <a:rPr lang="ru-RU" altLang="ru-RU" sz="1400" smtClean="0"/>
              <a:t>«Об утверждении правил установления требований энергетической эффективности товаров, работ, услуг, размещение заказов на которые осуществляется для государственных или муниципальных нужд».</a:t>
            </a:r>
          </a:p>
          <a:p>
            <a:pPr eaLnBrk="1" hangingPunct="1"/>
            <a:r>
              <a:rPr lang="ru-RU" altLang="ru-RU" sz="1400" b="1" smtClean="0"/>
              <a:t>Постановление Правительства РФ от 31.12.2009 № 1220 </a:t>
            </a:r>
            <a:r>
              <a:rPr lang="ru-RU" altLang="ru-RU" sz="1400" smtClean="0"/>
              <a:t>«Об определении применяемых при установлении долгосрочных тарифов показателей надежности и качества поставляемых товаров и оказываемых услуг».</a:t>
            </a:r>
          </a:p>
          <a:p>
            <a:pPr eaLnBrk="1" hangingPunct="1"/>
            <a:r>
              <a:rPr lang="ru-RU" altLang="ru-RU" sz="1400" b="1" smtClean="0"/>
              <a:t>Постановление Правительства РФ от 13.04.2010 № 235 </a:t>
            </a:r>
            <a:r>
              <a:rPr lang="ru-RU" altLang="ru-RU" sz="1400" smtClean="0"/>
              <a:t>«О внесении изменений в положение о составе разделов проектной документации и требованиях к их содержанию».</a:t>
            </a:r>
          </a:p>
          <a:p>
            <a:pPr eaLnBrk="1" hangingPunct="1"/>
            <a:r>
              <a:rPr lang="ru-RU" altLang="ru-RU" sz="1400" b="1" smtClean="0"/>
              <a:t>Постановление Правительства РФ от 01.06.2010 № 391 </a:t>
            </a:r>
            <a:r>
              <a:rPr lang="ru-RU" altLang="ru-RU" sz="1400" smtClean="0"/>
              <a:t>«О порядке создания государственной информационной системы в области энергосбережения и повышения энергетической эффективности и условий для ее функционирования».</a:t>
            </a:r>
          </a:p>
          <a:p>
            <a:pPr eaLnBrk="1" hangingPunct="1"/>
            <a:r>
              <a:rPr lang="ru-RU" altLang="ru-RU" sz="1400" b="1" smtClean="0"/>
              <a:t>ФЗ от 01.12.2007 № 315-ФЗ </a:t>
            </a:r>
            <a:r>
              <a:rPr lang="ru-RU" altLang="ru-RU" sz="1400" smtClean="0"/>
              <a:t>«О саморегулируемых организациях».</a:t>
            </a:r>
          </a:p>
          <a:p>
            <a:pPr eaLnBrk="1" hangingPunct="1"/>
            <a:r>
              <a:rPr lang="ru-RU" altLang="ru-RU" sz="1400" b="1" smtClean="0"/>
              <a:t>ФЗ от 12.01.1996 № 7-ФЗ </a:t>
            </a:r>
            <a:r>
              <a:rPr lang="ru-RU" altLang="ru-RU" sz="1400" smtClean="0"/>
              <a:t>«О некоммерческих организациях».</a:t>
            </a:r>
          </a:p>
          <a:p>
            <a:pPr eaLnBrk="1" hangingPunct="1"/>
            <a:r>
              <a:rPr lang="ru-RU" altLang="ru-RU" sz="1400" b="1" smtClean="0"/>
              <a:t>Постановление Правительства РФ от 20.02.2010 № 67 </a:t>
            </a:r>
            <a:r>
              <a:rPr lang="ru-RU" altLang="ru-RU" sz="1400" smtClean="0"/>
              <a:t>«О внесении изменений в некоторые акты Правительства РФ по вопросам определения полномочий федеральных органов исполнительной власти в области энергосбережения и повышения энергетической эффективности».</a:t>
            </a:r>
          </a:p>
          <a:p>
            <a:pPr eaLnBrk="1" hangingPunct="1"/>
            <a:r>
              <a:rPr lang="ru-RU" altLang="ru-RU" sz="1400" b="1" smtClean="0"/>
              <a:t>Постановление Правительства РФ от 18.08.2010 № 636 </a:t>
            </a:r>
            <a:r>
              <a:rPr lang="ru-RU" altLang="ru-RU" sz="1400" smtClean="0"/>
              <a:t>«О требованиях к условиям контракта на энергосервис и об особенностях определения начальной (максимальной) цены контракта (цены лота) на энергосервис».</a:t>
            </a:r>
          </a:p>
          <a:p>
            <a:pPr eaLnBrk="1" hangingPunct="1"/>
            <a:r>
              <a:rPr lang="ru-RU" altLang="ru-RU" sz="1400" b="1" smtClean="0"/>
              <a:t>ФЗ РФ от 26.03.03 № 35-ФЗ </a:t>
            </a:r>
            <a:r>
              <a:rPr lang="ru-RU" altLang="ru-RU" sz="1400" smtClean="0"/>
              <a:t>«Об электроэнергетике».</a:t>
            </a:r>
          </a:p>
          <a:p>
            <a:pPr eaLnBrk="1" hangingPunct="1"/>
            <a:r>
              <a:rPr lang="ru-RU" altLang="ru-RU" sz="1400" b="1" smtClean="0"/>
              <a:t>Кодекс РФ об административных правонарушениях.</a:t>
            </a:r>
            <a:endParaRPr lang="ru-RU" altLang="ru-RU" sz="1400" smtClean="0"/>
          </a:p>
          <a:p>
            <a:pPr eaLnBrk="1" hangingPunct="1"/>
            <a:r>
              <a:rPr lang="ru-RU" altLang="ru-RU" sz="1400" b="1" smtClean="0"/>
              <a:t>ФЗ РФ от 27.12.2002 № 184-ФЗ </a:t>
            </a:r>
            <a:r>
              <a:rPr lang="ru-RU" altLang="ru-RU" sz="1400" smtClean="0"/>
              <a:t>«О техническом регулировании».</a:t>
            </a:r>
          </a:p>
          <a:p>
            <a:pPr eaLnBrk="1" hangingPunct="1"/>
            <a:r>
              <a:rPr lang="ru-RU" altLang="ru-RU" sz="1400" b="1" smtClean="0"/>
              <a:t>Постановление Правительства РФ от 16.02.2008 № 87 </a:t>
            </a:r>
            <a:r>
              <a:rPr lang="ru-RU" altLang="ru-RU" sz="1400" smtClean="0"/>
              <a:t>«О составе разделов проектной документации и требованиях к их содержанию».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Перечень нормативных документов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Указ Президента РФ от 04.06.2008 № 889 </a:t>
            </a:r>
            <a:r>
              <a:rPr lang="ru-RU" sz="5600" dirty="0" smtClean="0"/>
              <a:t>«О некоторых мерах по повышению энергетической и экологической эффективности российской экономики».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Постановление Правительства РФ от 25.10.2010 № 857 </a:t>
            </a:r>
            <a:r>
              <a:rPr lang="ru-RU" sz="5600" dirty="0" smtClean="0"/>
              <a:t>«Об утверждении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/>
              <a:t>             перечня объектов и технологий, имеющих высокую энергетическую эффективность, осуществление инвестиций в создание которых является основанием для предоставления инвестиционного налогового кредита».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Постановление Правительства РФ от 15.05.2010 № 340 </a:t>
            </a:r>
            <a:r>
              <a:rPr lang="ru-RU" sz="5600" dirty="0" smtClean="0"/>
              <a:t>«О порядке установления требований к программам в области энергосбережения и повышения энергетической эффективности организаций, осуществляющих регулируемые виды деятельности».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Постановление Правительства РФ от 26.02.2004 № 109 </a:t>
            </a:r>
            <a:r>
              <a:rPr lang="ru-RU" sz="5600" dirty="0" smtClean="0"/>
              <a:t>«О ценообразовании в отношении электрической и тепловой энергии в Российской Федерации».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Порядок расчета и обоснования нормативов технологических потерь электроэнергии при ее передаче по электрическим сетям № 267 от 04.10.2005 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51388-99. </a:t>
            </a:r>
            <a:r>
              <a:rPr lang="ru-RU" sz="5600" dirty="0" smtClean="0"/>
              <a:t>Энергосбережение. Информирование потребителей об </a:t>
            </a:r>
            <a:r>
              <a:rPr lang="ru-RU" sz="5600" dirty="0" err="1" smtClean="0"/>
              <a:t>энергоэффективности</a:t>
            </a:r>
            <a:r>
              <a:rPr lang="ru-RU" sz="5600" dirty="0" smtClean="0"/>
              <a:t> изделий бытового и коммунального назначения. Общие требования.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51750-2001. </a:t>
            </a:r>
            <a:r>
              <a:rPr lang="ru-RU" sz="5600" dirty="0" smtClean="0"/>
              <a:t>Энергосбережение. Методика определения энергоемкости при производстве продукции и оказании услуг в технологических энергетических системах. Общие положения.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51380-99. </a:t>
            </a:r>
            <a:r>
              <a:rPr lang="ru-RU" sz="5600" dirty="0" smtClean="0"/>
              <a:t>Энергосбережение. Методы подтверждения соответствия показателей энергетической эффективности </a:t>
            </a:r>
            <a:r>
              <a:rPr lang="ru-RU" sz="5600" dirty="0" err="1" smtClean="0"/>
              <a:t>энергопотребляющей</a:t>
            </a:r>
            <a:r>
              <a:rPr lang="ru-RU" sz="5600" dirty="0" smtClean="0"/>
              <a:t> продукции их нормативным показателям.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51387-99. </a:t>
            </a:r>
            <a:r>
              <a:rPr lang="ru-RU" sz="5600" dirty="0" smtClean="0"/>
              <a:t>Энергосбережение. Нормативно-методическое обеспечение. Основные положения.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51541-99. </a:t>
            </a:r>
            <a:r>
              <a:rPr lang="ru-RU" sz="5600" dirty="0" smtClean="0"/>
              <a:t>Энергосбережение. Энергетическая эффективность. Состав показателей. Общие положения.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51749-2001. </a:t>
            </a:r>
            <a:r>
              <a:rPr lang="ru-RU" sz="5600" dirty="0" smtClean="0"/>
              <a:t>Энергосбережение. </a:t>
            </a:r>
            <a:r>
              <a:rPr lang="ru-RU" sz="5600" dirty="0" err="1" smtClean="0"/>
              <a:t>Энергопотребляющее</a:t>
            </a:r>
            <a:r>
              <a:rPr lang="ru-RU" sz="5600" dirty="0" smtClean="0"/>
              <a:t> оборудование общепромышленного применения. Виды. Типы. Группы. Показатели энергетической эффективности. Идентификация.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51380-99. </a:t>
            </a:r>
            <a:r>
              <a:rPr lang="ru-RU" sz="5600" dirty="0" smtClean="0"/>
              <a:t>Энергосбережение. Методика определения полной энергоемкости продукции, работ и услуг.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51387-99. </a:t>
            </a:r>
            <a:r>
              <a:rPr lang="ru-RU" sz="5600" dirty="0" smtClean="0"/>
              <a:t>Энергосбережение. Методы подтверждения соответствия показателей энергетической эффективности </a:t>
            </a:r>
            <a:r>
              <a:rPr lang="ru-RU" sz="5600" dirty="0" err="1" smtClean="0"/>
              <a:t>энергопотребляющей</a:t>
            </a:r>
            <a:r>
              <a:rPr lang="ru-RU" sz="5600" dirty="0" smtClean="0"/>
              <a:t> продукции их нормативным значениям.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ГОСТ Р 51387-99. </a:t>
            </a:r>
            <a:r>
              <a:rPr lang="ru-RU" sz="5600" dirty="0" smtClean="0"/>
              <a:t>Энергосбережение. Нормативно-методическое обеспечение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</a:rPr>
              <a:t>К полномочиям органов государственной власти РФ относятся: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1) формирование и осуществление государственной политики в области энергосбережения и повышения энергетической эффективности;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2) разработка и реализация федеральных программ в области энергосбережения и повышения энергетической эффективности;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3) координация мероприятий по энергосбережению и повышению энергетической эффективности и контроль за их проведением федеральными бюджетными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учреждениями (федеральными государственными учреждениями), федеральными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государственными унитарными предприятиями, государственными компаниями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и корпорациями, а также юридическими лицами, чье имущество либо более чем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50% акций или долей в их уставном капитале принадлежат государственным корпорациям;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4) определение товаров, которые должны содержать информацию об энергетической эффективности, и правил нанесения такой информации;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5) установление правил определения классов энергетической эффективности товаров, многоквартирных домов;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6) определение требований энергетической эффективности зданий, строений,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сооружений;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7) установление принципов определения перечня обязательных мероприятий по энергосбережению и повышению энергетической эффективности в отношении общего имущества собственников помещений в многоквартирном доме;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8) установление требований энергетической эффективности товаров, работ,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услуг, размещение заказов на которые осуществляется для государственных или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муниципальных нужд</a:t>
            </a: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0070C0"/>
                </a:solidFill>
              </a:rPr>
              <a:t>К полномочиям органов государственной власти РФ относятся:</a:t>
            </a:r>
            <a:endParaRPr lang="ru-RU" alt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9) установление порядка осуществления государственного контроля за соблюдением требований законодательства об энергосбережении и о повышении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энергетической эффективности;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10) определение правил создания государственной информационной системы в области энергосбережения и повышения энергетической эффективности и обеспечение ее функционирования;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11) установление требований к региональным, муниципальным программам в области энергосбережения и повышения энергетической эффективности;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12) установление требований к программам в области энергосбережения 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повышения энергетической эффективности организаций, осуществляющих регулируемые виды деятельности, в случае, если цены (тарифы) на товары, услуги таких организаций подлежат установлению федеральными органами исполнительной власти;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14) осуществление федерального государственного контроля за соблюдением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требований законодательства об энергосбережении и о повышении энергетической эффективности;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15) осуществление иных полномочий в области энергосбережения и повышения энергетической эффективности, отнесенных настоящим Федеральным законом, другими федеральными законами и иными нормативными правовыми актами Российской Федерации к полномочиям органов государственной власти Российской Федерации.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4000" smtClean="0">
                <a:solidFill>
                  <a:srgbClr val="0070C0"/>
                </a:solidFill>
                <a:latin typeface="Times New Roman" charset="0"/>
              </a:rPr>
              <a:t>П</a:t>
            </a:r>
            <a:r>
              <a:rPr lang="ru-RU" altLang="ru-RU" sz="4000" smtClean="0">
                <a:solidFill>
                  <a:srgbClr val="0070C0"/>
                </a:solidFill>
              </a:rPr>
              <a:t>еречень критических технологий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технологии новых и возобновляемых источников энергии, включая водородную энергетику;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технологии мониторинга и прогнозирования состояния окружающей среды, предотвращения и ликвидации ее загрязнения;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технологии создания электронной компонентной базы </a:t>
            </a:r>
            <a:r>
              <a:rPr lang="ru-RU" dirty="0" err="1" smtClean="0"/>
              <a:t>энергоэффективных</a:t>
            </a:r>
            <a:r>
              <a:rPr lang="ru-RU" dirty="0" smtClean="0"/>
              <a:t> световых устройств;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технологии создания энергосберегающих систем транспортировки, распределения и использования энергии;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технологии </a:t>
            </a:r>
            <a:r>
              <a:rPr lang="ru-RU" dirty="0" err="1" smtClean="0"/>
              <a:t>энергоэффективного</a:t>
            </a:r>
            <a:r>
              <a:rPr lang="ru-RU" dirty="0" smtClean="0"/>
              <a:t> производства и преобразования энергии на органическом топливе.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413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К полномочиям органов местного самоуправления относятся: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1) разработка и реализация муниципальных программ в области энергосбережения и повышения энергетической эффективности;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2) установление требований к программам в области энергосбережения и повышения энергетической эффективности организаций коммунального комплекса, цены (тарифы) на товары, услуги которых подлежат установлению органами местного самоуправления;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3) информационное обеспечение мероприятий, определенных в качестве обязательных федеральными законами и иными нормативными правовыми актами Российской Федерации, а также предусмотренных соответствующей муниципальной программой в области энергосбережения и повышения энергетической эффективности;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4) координация мероприятий по энергосбережению и повышению энергетической эффективности и контроль за их проведением муниципальными учреждениями, муниципальными унитарными предприятиями.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</a:rPr>
              <a:t>Государственное регулирование осуществляется путем установления: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1) требований к обороту отдельных товаров, функциональное назначение которых предполагает использование энергетических ресурсов;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2) запретов или ограничений производства и оборота в Российской Федерации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товаров, имеющих низкую энергетическую эффективность, при условии наличия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или введения в оборот аналогичных по цели использования товаров, имеющих высокую энергетическую эффективность, в количестве, удовлетворяющем спрос потребителей;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3) обязанности по учету используемых энергетических ресурсов;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4) требований энергетической эффективности к зданиям, строениям, сооружениям;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5) обязанности проведения обязательного энергетического обследования;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6) требований к энергетическому паспорту;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7) обязанности проведения мероприятий по энергосбережению и повышению энергетической эффективности в отношении общего имущества собственников помещений в многоквартирном доме;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Государственное регулирование осуществляется путем установления: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8) требований энергетической эффективности товаров, работ, услуг, размещение заказов на которые осуществляется для государственных или муниципальных нужд;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9) требований к региональным, муниципальным программам в области энергосбережения и повышения энергетической эффективности;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10) требований к программам в области энергосбережения и повышения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энергетической эффективности организаций с участием государства или муниципального образования и организаций, осуществляющих регулируемые виды деятельности;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11) основ функционирования государственной информационной системы в области энергосбережения и повышения энергетической эффективности;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12) обязанности распространения информации в указанной области;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14) порядка исполнения обязанностей, предусмотренных ФЗ № 261-ФЗ;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15) иных мер государственного регулирования в области энергосбережения и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smtClean="0"/>
              <a:t>повышения энергетической эффективности в соответствии с ФЗ № 261-ФЗ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Государственный контроль (надзор)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это деятельность уполномоченных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органов государственной власти (федеральных органов исполнительной власти 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органов исполнительной власти субъектов РФ), направленная на предупреждение, выявление и пресечение нарушений юридическими лицами, их руководителями и иными должностными лицами, индивидуальными предпринимателями, их уполномоченными представителями требований, которые устанавливаются федеральными законами и принимаемыми в соответствии с ними иными нормативными правовыми актами РФ, законами и иными нормативными правовыми актами субъектов РФ (далее - обязательные требования).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70C0"/>
                </a:solidFill>
              </a:rPr>
              <a:t>Основанием для включения плановой проверки в ежегодный план является истечение 3 лет со дня: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1) государственной регистрации юридического лица, индивидуального предпринимателя;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2) проведения последней плановой проверки юридического лица, индивидуального предпринимателя;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3) начала осуществления предпринимательской деятельности юридическим лицом, индивидуальным предпринимателем согласно соответствующему уведомлению, переданному в орган </a:t>
            </a:r>
            <a:r>
              <a:rPr lang="ru-RU" dirty="0" err="1" smtClean="0"/>
              <a:t>Ростехнадзора</a:t>
            </a:r>
            <a:r>
              <a:rPr lang="ru-RU" dirty="0" smtClean="0"/>
              <a:t>, уполномоченный Правительством Российской Федерации в сфере электроэнергетики, если выполнение работ или предоставление услуг требуют представления указанного уведомления.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Ответственность за невыполнение положений по энергосбережению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За несоблюдение </a:t>
            </a:r>
            <a:r>
              <a:rPr lang="ru-RU" sz="1500" dirty="0" smtClean="0">
                <a:latin typeface="Arial" charset="0"/>
                <a:cs typeface="Arial" charset="0"/>
              </a:rPr>
              <a:t>собственниками нежилых зданий, строений, сооружений в процессе их эксплуатации </a:t>
            </a:r>
            <a:r>
              <a:rPr lang="ru-RU" sz="15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требований энергетической эффективности, требований их оснащенности приборами учета используемых энергетических ресурсов: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charset="0"/>
                <a:cs typeface="Arial" charset="0"/>
              </a:rPr>
              <a:t>административный штраф на должностных лиц в размере от 10 000 руб. до 15 000 руб.;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charset="0"/>
                <a:cs typeface="Arial" charset="0"/>
              </a:rPr>
              <a:t> на лиц, без образования юридического лица – от 20 000 до 35 000 руб.;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charset="0"/>
                <a:cs typeface="Arial" charset="0"/>
              </a:rPr>
              <a:t>на юридических лиц – от 100 000 до 150 000 руб.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За несоблюдение сроков проведения обязательного энергетического обследования: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charset="0"/>
                <a:cs typeface="Arial" charset="0"/>
              </a:rPr>
              <a:t>административный штраф на должностных лиц в размере от 10 000 руб. до 15 000 руб.;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charset="0"/>
                <a:cs typeface="Arial" charset="0"/>
              </a:rPr>
              <a:t>на лиц, без образования юридического лица – от 10 000 до 15 000 руб.;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charset="0"/>
                <a:cs typeface="Arial" charset="0"/>
              </a:rPr>
              <a:t> на юридических лиц – от 50 000 руб. до 250 000 руб.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За непредставление копии энергетического паспорта, составленного по результатам обязательного энергетического обследования, в уполномоченный федеральный орган исполнительной власти:</a:t>
            </a:r>
            <a:endParaRPr lang="ru-RU" sz="1500" dirty="0" smtClean="0">
              <a:solidFill>
                <a:srgbClr val="376092"/>
              </a:solidFill>
              <a:latin typeface="Arial" charset="0"/>
              <a:cs typeface="Arial" charset="0"/>
            </a:endParaRPr>
          </a:p>
          <a:p>
            <a:pPr marL="0" lvl="1" indent="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ru-RU" sz="1500" dirty="0" smtClean="0">
                <a:latin typeface="Arial" charset="0"/>
                <a:cs typeface="Arial" charset="0"/>
              </a:rPr>
              <a:t>на должностных лиц – 5 000 руб.</a:t>
            </a:r>
            <a:r>
              <a:rPr lang="ru-RU" sz="1500" dirty="0" smtClean="0">
                <a:latin typeface="Arial" charset="0"/>
              </a:rPr>
              <a:t>,</a:t>
            </a:r>
            <a:r>
              <a:rPr lang="ru-RU" sz="1500" dirty="0" smtClean="0">
                <a:latin typeface="Arial" charset="0"/>
                <a:cs typeface="Arial" charset="0"/>
              </a:rPr>
              <a:t> на юридических лиц – 10 000 </a:t>
            </a:r>
            <a:r>
              <a:rPr lang="ru-RU" sz="1500" dirty="0" err="1" smtClean="0">
                <a:latin typeface="Arial" charset="0"/>
                <a:cs typeface="Arial" charset="0"/>
              </a:rPr>
              <a:t>р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Ответственность за невыполнение положений по энергосбережению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algn="just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За несоблюдение требования о принятии программ в области энергосбережения и повышения энергетической эффективности:</a:t>
            </a:r>
          </a:p>
          <a:p>
            <a:pPr algn="just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ru-RU" dirty="0" smtClean="0">
                <a:latin typeface="Arial" charset="0"/>
                <a:cs typeface="Arial" charset="0"/>
              </a:rPr>
              <a:t>  административный штраф на должностных лиц в размере от 30 000 руб. до 50 000 руб.;</a:t>
            </a:r>
          </a:p>
          <a:p>
            <a:pPr algn="just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ru-RU" dirty="0" smtClean="0">
                <a:latin typeface="Arial" charset="0"/>
                <a:cs typeface="Arial" charset="0"/>
              </a:rPr>
              <a:t>  на юридических лиц от 50 000 руб. до 100 000 руб.</a:t>
            </a:r>
          </a:p>
          <a:p>
            <a:pPr algn="just" eaLnBrk="1" fontAlgn="auto" hangingPunct="1">
              <a:lnSpc>
                <a:spcPct val="13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За размещение заказов на поставки товаров, выполнение работ, оказание услуг для государственных или муниципальных нужд, не соответствующих требованиям их энергетической эффективности:</a:t>
            </a:r>
          </a:p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ru-RU" dirty="0" smtClean="0">
                <a:latin typeface="Arial" charset="0"/>
                <a:cs typeface="Arial" charset="0"/>
              </a:rPr>
              <a:t> административный штраф на должностных лиц в размере от 25 000 руб. до 30 000 руб.;</a:t>
            </a:r>
          </a:p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ru-RU" dirty="0" smtClean="0">
                <a:latin typeface="Arial" charset="0"/>
                <a:cs typeface="Arial" charset="0"/>
              </a:rPr>
              <a:t> на юридических лиц  от 50 000 руб. до 100 000 руб.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70C0"/>
                </a:solidFill>
              </a:rPr>
              <a:t>Некоммерческая организация </a:t>
            </a:r>
            <a:r>
              <a:rPr lang="ru-RU" altLang="ru-RU" sz="2800" smtClean="0">
                <a:solidFill>
                  <a:srgbClr val="0070C0"/>
                </a:solidFill>
              </a:rPr>
              <a:t>приобретает статус СРО в области энергетического обследования при выполнении определенных условий:</a:t>
            </a:r>
            <a:br>
              <a:rPr lang="ru-RU" altLang="ru-RU" sz="2800" smtClean="0">
                <a:solidFill>
                  <a:srgbClr val="0070C0"/>
                </a:solidFill>
              </a:rPr>
            </a:br>
            <a:endParaRPr lang="ru-RU" altLang="ru-RU" sz="280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в ее составе не менее 25 юридических лиц или индивидуальных предпринимателей или не менее 40 физических лиц, осуществляющих деятельность в области энергетического обследования самостоятельно, занимаясь частной практикой, или в ее составе не менее 15 юридических лиц или предпринимателей и не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менее 10 физических лиц;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наличие указанных стандартов и правил, обязательных для выполнения всеми членами СРО;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наличие компенсационного фонда, сформированного за счет взносов членов СРО, как способ обеспечить имущественную ответственность членов СРО </a:t>
            </a:r>
            <a:r>
              <a:rPr lang="ru-RU" dirty="0" err="1" smtClean="0"/>
              <a:t>вобласти</a:t>
            </a:r>
            <a:r>
              <a:rPr lang="ru-RU" dirty="0" smtClean="0"/>
              <a:t> энергетического обследования перед потребителями услуг, которая может возникнуть в результате причинения им вреда вследствие недостатков оказанных услуг по энергетическому обследованию.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70C0"/>
                </a:solidFill>
              </a:rPr>
              <a:t>Энергетическая эффективность </a:t>
            </a:r>
            <a:r>
              <a:rPr lang="ru-RU" altLang="ru-RU" smtClean="0"/>
              <a:t>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характеристики, отражающие отношение полезного эффекта от использования энергетических ресурсов к затратам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энергетических ресурсов, произведенным в целях получения такого эффекта,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применительно к продукции, технологическому процессу, юридическому лицу,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индивидуальному предпринимателю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4000" b="1" smtClean="0">
                <a:solidFill>
                  <a:srgbClr val="0070C0"/>
                </a:solidFill>
                <a:latin typeface="Times New Roman" charset="0"/>
              </a:rPr>
              <a:t>Г</a:t>
            </a:r>
            <a:r>
              <a:rPr lang="ru-RU" altLang="ru-RU" sz="4000" b="1" smtClean="0">
                <a:solidFill>
                  <a:srgbClr val="0070C0"/>
                </a:solidFill>
              </a:rPr>
              <a:t>осударственные органы </a:t>
            </a:r>
            <a:r>
              <a:rPr lang="ru-RU" altLang="ru-RU" sz="4000" smtClean="0">
                <a:solidFill>
                  <a:srgbClr val="0070C0"/>
                </a:solidFill>
              </a:rPr>
              <a:t>должны: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</a:t>
            </a:r>
            <a:r>
              <a:rPr lang="ru-RU" sz="4200" dirty="0" smtClean="0"/>
              <a:t>определить товары, которые должны содержать информацию об энергетической эффективности;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• установить правила для определения классов энергетической эффективности товаров, многоквартирных домов, зданий, строений, сооружений;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• установить принципы, по которым формируется перечень обязательных мероприятий по энергосбережению в многоквартирном доме;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• определить требования по энергетической эффективности товаров, работ, услуг, которые осуществляются по заказам для государственных или муниципальных нужд;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• установить порядок осуществления госконтроля в области энергосбережения;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• обеспечить функционирование государственной информационной системы по энергосбережению;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• установить требования к региональным, муниципальным программам в области энергосбережения;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• определить требования к программам энергосбережения для организаций,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осуществляющих регулируемые виды деятельности, в случае, если цены (тарифы)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на товары, услуги таких организаций устанавливаются федеральными органами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/>
              <a:t>исполнительной власти</a:t>
            </a:r>
            <a:endParaRPr lang="ru-RU" sz="4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4000" smtClean="0">
                <a:solidFill>
                  <a:srgbClr val="0070C0"/>
                </a:solidFill>
              </a:rPr>
              <a:t>Товары</a:t>
            </a:r>
            <a:r>
              <a:rPr lang="ru-RU" altLang="ru-RU" sz="4000" smtClean="0">
                <a:solidFill>
                  <a:srgbClr val="0070C0"/>
                </a:solidFill>
                <a:latin typeface="Times New Roman" charset="0"/>
              </a:rPr>
              <a:t> </a:t>
            </a:r>
            <a:r>
              <a:rPr lang="ru-RU" altLang="ru-RU" sz="4000" smtClean="0">
                <a:solidFill>
                  <a:srgbClr val="0070C0"/>
                </a:solidFill>
              </a:rPr>
              <a:t>должны содержать информацию о классе энергетической эффективности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с </a:t>
            </a:r>
            <a:r>
              <a:rPr lang="ru-RU" altLang="ru-RU" b="1" smtClean="0"/>
              <a:t>1 января 2011 г.-</a:t>
            </a:r>
            <a:r>
              <a:rPr lang="ru-RU" altLang="ru-RU" smtClean="0"/>
              <a:t> в отношении бытовых энергопотребляющих устройств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b="1" smtClean="0"/>
              <a:t>с 1 января 2012 г. </a:t>
            </a:r>
            <a:r>
              <a:rPr lang="ru-RU" altLang="ru-RU" smtClean="0"/>
              <a:t>- в отношении компьютеров, компьютерных электронных устройств и оргтехники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smtClean="0">
                <a:solidFill>
                  <a:srgbClr val="0070C0"/>
                </a:solidFill>
                <a:latin typeface="Times New Roman" charset="0"/>
              </a:rPr>
              <a:t>Т</a:t>
            </a:r>
            <a:r>
              <a:rPr lang="ru-RU" altLang="ru-RU" sz="4000" smtClean="0">
                <a:solidFill>
                  <a:srgbClr val="0070C0"/>
                </a:solidFill>
              </a:rPr>
              <a:t>ребования энергетической эффективности для зданий, строений, сооружений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4000" smtClean="0"/>
              <a:t>подлежат пересмотру не реже одного раза в пят 5 лет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Требования энергетической эффективности должны содержать: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191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/>
              <a:t>• удельную величину расхода энергетических ресурсов в здании;</a:t>
            </a:r>
          </a:p>
          <a:p>
            <a:pPr eaLnBrk="1" hangingPunct="1">
              <a:buFont typeface="Arial" charset="0"/>
              <a:buNone/>
            </a:pPr>
            <a:r>
              <a:rPr lang="ru-RU" altLang="ru-RU" smtClean="0"/>
              <a:t>• требования к инженерно-техническим решениям;</a:t>
            </a:r>
          </a:p>
          <a:p>
            <a:pPr eaLnBrk="1" hangingPunct="1">
              <a:buFont typeface="Arial" charset="0"/>
              <a:buNone/>
            </a:pPr>
            <a:r>
              <a:rPr lang="ru-RU" altLang="ru-RU" smtClean="0"/>
              <a:t>• требования к элементам сооружений и их свойствам, к проектной документации и материалам.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70C0"/>
                </a:solidFill>
              </a:rPr>
              <a:t>С 1 июля 2010 года</a:t>
            </a:r>
            <a:endParaRPr lang="ru-RU" altLang="ru-RU" smtClean="0">
              <a:solidFill>
                <a:srgbClr val="0070C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b="1" smtClean="0"/>
              <a:t> </a:t>
            </a:r>
            <a:r>
              <a:rPr lang="ru-RU" altLang="ru-RU" smtClean="0"/>
              <a:t>   </a:t>
            </a:r>
            <a:r>
              <a:rPr lang="ru-RU" altLang="ru-RU" sz="4000" smtClean="0"/>
              <a:t>организации, занимающиеся снабжением энергией или передачей ресурсов, обязаны осуществлять деятельность по установке, замене, эксплуатации приборов учета ресурсов, которые они поставляют потребителям.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70C0"/>
                </a:solidFill>
              </a:rPr>
              <a:t>Энергетическое обследование</a:t>
            </a:r>
            <a:endParaRPr lang="ru-RU" altLang="ru-RU" smtClean="0">
              <a:solidFill>
                <a:srgbClr val="0070C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/>
              <a:t>   для получения объективных данных об объеме используемых энергоресурсов, определения показателей и потенциала повышения энергоэффективности может проводиться в отношении </a:t>
            </a:r>
            <a:r>
              <a:rPr lang="ru-RU" altLang="ru-RU" smtClean="0">
                <a:solidFill>
                  <a:srgbClr val="C00000"/>
                </a:solidFill>
              </a:rPr>
              <a:t>продукции, технологического процесса, а также юридического лица, индивидуального предпринимателя.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2735</Words>
  <Application>Microsoft Office PowerPoint</Application>
  <PresentationFormat>Экран (4:3)</PresentationFormat>
  <Paragraphs>189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Calibri</vt:lpstr>
      <vt:lpstr>Arial</vt:lpstr>
      <vt:lpstr>Times New Roman</vt:lpstr>
      <vt:lpstr>Office Theme</vt:lpstr>
      <vt:lpstr>Приоритетные направления развития науки, технологий и техники в РФ</vt:lpstr>
      <vt:lpstr>Перечень критических технологий</vt:lpstr>
      <vt:lpstr>Энергетическая эффективность -</vt:lpstr>
      <vt:lpstr>Государственные органы должны:</vt:lpstr>
      <vt:lpstr>Товары должны содержать информацию о классе энергетической эффективности</vt:lpstr>
      <vt:lpstr>Требования энергетической эффективности для зданий, строений, сооружений </vt:lpstr>
      <vt:lpstr>Требования энергетической эффективности должны содержать: </vt:lpstr>
      <vt:lpstr>С 1 июля 2010 года</vt:lpstr>
      <vt:lpstr>Энергетическое обследование</vt:lpstr>
      <vt:lpstr>До 1 января 2011 г</vt:lpstr>
      <vt:lpstr>Энергосервисный договор </vt:lpstr>
      <vt:lpstr>Информационное обеспечение мероприятий по повышению энергетической эффективности посредством: </vt:lpstr>
      <vt:lpstr>Порядок энергосберегающей деятельности бюджетных учреждений (статья 24)  </vt:lpstr>
      <vt:lpstr>Принципы правового регулирования. </vt:lpstr>
      <vt:lpstr>Перечень нормативных документов </vt:lpstr>
      <vt:lpstr>Перечень нормативных документов </vt:lpstr>
      <vt:lpstr>Перечень нормативных документов </vt:lpstr>
      <vt:lpstr>К полномочиям органов государственной власти РФ относятся: </vt:lpstr>
      <vt:lpstr>К полномочиям органов государственной власти РФ относятся:</vt:lpstr>
      <vt:lpstr>К полномочиям органов местного самоуправления относятся: </vt:lpstr>
      <vt:lpstr>Государственное регулирование осуществляется путем установления: </vt:lpstr>
      <vt:lpstr>Государственное регулирование осуществляется путем установления:</vt:lpstr>
      <vt:lpstr>Государственный контроль (надзор)</vt:lpstr>
      <vt:lpstr>Основанием для включения плановой проверки в ежегодный план является истечение 3 лет со дня: </vt:lpstr>
      <vt:lpstr>Ответственность за невыполнение положений по энергосбережению</vt:lpstr>
      <vt:lpstr>Ответственность за невыполнение положений по энергосбережению</vt:lpstr>
      <vt:lpstr>Некоммерческая организация приобретает статус СРО в области энергетического обследования при выполнении определенных условий: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Чернявская Г.В.</dc:creator>
  <cp:lastModifiedBy>П.А.</cp:lastModifiedBy>
  <cp:revision>17</cp:revision>
  <dcterms:created xsi:type="dcterms:W3CDTF">2011-12-18T19:26:00Z</dcterms:created>
  <dcterms:modified xsi:type="dcterms:W3CDTF">2021-04-04T14:36:33Z</dcterms:modified>
</cp:coreProperties>
</file>