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4" r:id="rId3"/>
    <p:sldId id="326" r:id="rId4"/>
    <p:sldId id="327" r:id="rId5"/>
    <p:sldId id="328" r:id="rId6"/>
    <p:sldId id="320" r:id="rId7"/>
    <p:sldId id="329" r:id="rId8"/>
    <p:sldId id="322" r:id="rId9"/>
    <p:sldId id="323" r:id="rId10"/>
    <p:sldId id="324" r:id="rId11"/>
    <p:sldId id="325" r:id="rId12"/>
    <p:sldId id="321" r:id="rId13"/>
    <p:sldId id="280" r:id="rId14"/>
  </p:sldIdLst>
  <p:sldSz cx="9144000" cy="6858000" type="screen4x3"/>
  <p:notesSz cx="6797675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187"/>
    <a:srgbClr val="007A00"/>
    <a:srgbClr val="00540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06" autoAdjust="0"/>
    <p:restoredTop sz="94660"/>
  </p:normalViewPr>
  <p:slideViewPr>
    <p:cSldViewPr>
      <p:cViewPr varScale="1">
        <p:scale>
          <a:sx n="103" d="100"/>
          <a:sy n="103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pPr>
              <a:defRPr/>
            </a:pPr>
            <a:fld id="{3BE99874-D1F9-4EB2-A52E-9D145A69C0A0}" type="datetimeFigureOut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2925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4891C553-EF86-46D4-98DD-F239C410E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5631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pPr>
              <a:defRPr/>
            </a:pPr>
            <a:fld id="{D71B4350-58EE-44A7-8085-C67F5CD900E8}" type="datetimeFigureOut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5" rIns="91428" bIns="45715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8775" cy="4468813"/>
          </a:xfrm>
          <a:prstGeom prst="rect">
            <a:avLst/>
          </a:prstGeom>
        </p:spPr>
        <p:txBody>
          <a:bodyPr vert="horz" lIns="91428" tIns="45715" rIns="91428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B85E1671-6AF7-4E10-AC90-85F70888C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4991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8345A1B4-E597-4F8B-A1EE-4BF0D9F43A05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46C86-DE7D-4EA8-9D2A-0C5450291FB2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12593-50C7-45B4-B60E-77295D2F7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53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A4AF-5075-4B03-889D-C44F41A21FA5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C9D4A-8577-49F6-A224-A3C1A026A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2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1B871-D824-4C3E-966F-9C42ED57689B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EB4FF-BB32-4A73-9D57-ACADA1E74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8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6CFC-4156-4F4C-B0F9-289A0F7ECB5D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F314B-4372-431B-B887-924D1CA5A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0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8E12F-D00C-4EC1-ACBD-36510AA36D60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64110-A519-4A0A-BEB8-99200C84B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4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6483-1929-44F7-9756-D8189560B75F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A796-DB28-4EA3-A098-053FC860B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48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3334-8F7C-4FD5-A0DD-1A5C199B5FE6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80B0-FAD5-426D-BCEB-91D5DD174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5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975C5-A4AF-4F1D-9F99-29E9D4035139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1AF1-8569-4C57-838A-C0BA6C70D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9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439D8-63AE-42D3-B104-E051C64A4C76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4585-4143-4857-A074-064017D7F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62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738D7-CBCA-45D4-8D85-E7CE12460F3D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8DE9-12E3-470D-9A1E-0B7BC1CC8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2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1BBE5-EA97-46F8-A673-BA15434A7DF1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9E7B4-D5FF-4E35-B0F7-6353D4286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58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C159D-5B00-4BB3-886E-A1D7949A6C38}" type="datetime1">
              <a:rPr lang="ru-RU"/>
              <a:pPr>
                <a:defRPr/>
              </a:pPr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485F39-9AAD-4075-8C01-65E226820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uildenergo.ru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8" y="1844675"/>
            <a:ext cx="9142412" cy="2044700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70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96709"/>
                </a:solidFill>
                <a:latin typeface="Garamond" pitchFamily="18" charset="0"/>
                <a:cs typeface="Times New Roman" pitchFamily="18" charset="0"/>
              </a:rPr>
              <a:t>«Реализация 261-ФЗ от 23 ноября 2009 года «Об энергосбережении…» на территории Белгородской области: проблемы и перспективы развития»</a:t>
            </a: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412875"/>
            <a:ext cx="2600325" cy="318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323850" y="5876925"/>
            <a:ext cx="8569325" cy="0"/>
          </a:xfrm>
          <a:prstGeom prst="line">
            <a:avLst/>
          </a:prstGeom>
          <a:ln w="25400">
            <a:solidFill>
              <a:srgbClr val="00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738" y="331788"/>
            <a:ext cx="705326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A00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914400"/>
            <a:ext cx="23368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Прямоугольник 2"/>
          <p:cNvSpPr>
            <a:spLocks noChangeArrowheads="1"/>
          </p:cNvSpPr>
          <p:nvPr/>
        </p:nvSpPr>
        <p:spPr bwMode="auto">
          <a:xfrm>
            <a:off x="3457575" y="914400"/>
            <a:ext cx="345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Модернизация и повышение энергоэффективности муниципальных теплоэнергетических компаний</a:t>
            </a:r>
          </a:p>
          <a:p>
            <a:pPr eaLnBrk="1" hangingPunct="1"/>
            <a:endParaRPr lang="ru-RU" altLang="ru-RU" sz="10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Количество котельных для модернизации: 141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Присоединённая нагрузка: 205 Гкал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Объём реализованной теплоты: 300 000 Гкал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Объём инвестиций: </a:t>
            </a:r>
            <a:r>
              <a:rPr lang="en-US" altLang="ru-RU" sz="100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 300 000 тыс. рублей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Окупаемость: 8-10 лет</a:t>
            </a:r>
          </a:p>
        </p:txBody>
      </p:sp>
      <p:pic>
        <p:nvPicPr>
          <p:cNvPr id="11270" name="Рисунок 5" descr="DSC_006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2601913"/>
            <a:ext cx="2130425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Прямоугольник 2"/>
          <p:cNvSpPr>
            <a:spLocks noChangeArrowheads="1"/>
          </p:cNvSpPr>
          <p:nvPr/>
        </p:nvSpPr>
        <p:spPr bwMode="auto">
          <a:xfrm>
            <a:off x="3444875" y="2743200"/>
            <a:ext cx="516255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Модернизация теплоэнергетического комплекса филиала ОАО «Квадра» – «Белгородская региональная генерация»</a:t>
            </a:r>
          </a:p>
          <a:p>
            <a:pPr eaLnBrk="1" hangingPunct="1"/>
            <a:endParaRPr lang="ru-RU" altLang="ru-RU" sz="10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Внедрение ЧРП на насосном и тягодутьевом оборудовании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Внедрение автоматики горения с коррекцией по содержанию кислорода и модернизация горелочных устройств котлоагрегатов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«Реконструкция котельных (с. Казначеевка, РТП, по ул. Горького г. Валуйки, с. Архангельское, с. Покровка, ЦРБ п. Волоконовка, с. Б. Дворы)»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Объём инвестиций: ~ 8 000 тыс. рублей</a:t>
            </a:r>
          </a:p>
          <a:p>
            <a:pPr eaLnBrk="1" hangingPunct="1"/>
            <a:endParaRPr lang="ru-RU" altLang="ru-RU" sz="1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1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4724400"/>
            <a:ext cx="21621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3" name="Прямоугольник 2"/>
          <p:cNvSpPr>
            <a:spLocks noChangeArrowheads="1"/>
          </p:cNvSpPr>
          <p:nvPr/>
        </p:nvSpPr>
        <p:spPr bwMode="auto">
          <a:xfrm>
            <a:off x="3424238" y="4724400"/>
            <a:ext cx="49577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Модернизация объектов газового хозяйства области</a:t>
            </a:r>
          </a:p>
          <a:p>
            <a:pPr eaLnBrk="1" hangingPunct="1"/>
            <a:endParaRPr lang="ru-RU" altLang="ru-RU" sz="10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Установка приборов учёта газа: 331 129 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Установка станций катодной защиты: 65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Выполнение капремонтов анодных заземлителей: 100</a:t>
            </a:r>
          </a:p>
          <a:p>
            <a:pPr eaLnBrk="1" hangingPunct="1"/>
            <a:endParaRPr lang="ru-RU" altLang="ru-RU" sz="1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738" y="331788"/>
            <a:ext cx="705326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A00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92" name="Прямоугольник 2"/>
          <p:cNvSpPr>
            <a:spLocks noChangeArrowheads="1"/>
          </p:cNvSpPr>
          <p:nvPr/>
        </p:nvSpPr>
        <p:spPr bwMode="auto">
          <a:xfrm>
            <a:off x="3457575" y="914400"/>
            <a:ext cx="53054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Модернизация технологического оборудования</a:t>
            </a:r>
          </a:p>
          <a:p>
            <a:pPr eaLnBrk="1" hangingPunct="1"/>
            <a:endParaRPr lang="ru-RU" altLang="ru-RU" sz="10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Замена диффузионной горелки на вращающейся печи №1 цеха обжига извести на многоканальную газо-воздушную горелку</a:t>
            </a:r>
            <a:endParaRPr lang="en-US" altLang="ru-RU" sz="1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Модернизация паровых котлов БКЗ -75-39 с заменой системы автоматизации и управления</a:t>
            </a:r>
            <a:endParaRPr lang="en-US" altLang="ru-RU" sz="1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Снижение потребление природного газа на 1,7 млн. м</a:t>
            </a:r>
            <a:r>
              <a:rPr lang="ru-RU" altLang="ru-RU" sz="10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/год (6%)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Снижение величины оплаты за природный газ на 5,6 млн. руб./год</a:t>
            </a:r>
          </a:p>
        </p:txBody>
      </p:sp>
      <p:sp>
        <p:nvSpPr>
          <p:cNvPr id="12293" name="Прямоугольник 2"/>
          <p:cNvSpPr>
            <a:spLocks noChangeArrowheads="1"/>
          </p:cNvSpPr>
          <p:nvPr/>
        </p:nvSpPr>
        <p:spPr bwMode="auto">
          <a:xfrm>
            <a:off x="3444875" y="2743200"/>
            <a:ext cx="516255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Модернизация технологического оборудования</a:t>
            </a:r>
          </a:p>
          <a:p>
            <a:pPr eaLnBrk="1" hangingPunct="1"/>
            <a:endParaRPr lang="ru-RU" altLang="ru-RU" sz="10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Установка системы электропривода асинхронно-тиристорный каскад( АТС) на главных вентиляторных установках (ГВУ) ств.№5 шахты им. Губкина.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Замена насосов на насосы большей производительности, оптимизация работ силового оборудования, регулировка зазоров рабочих колес насосов, реконструкция питателей.</a:t>
            </a:r>
          </a:p>
          <a:p>
            <a:pPr eaLnBrk="1" hangingPunct="1"/>
            <a:endParaRPr lang="ru-RU" altLang="ru-RU" sz="1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Снижение нормы расхода электрической энергии  с 79,64 до 74,14 кВтч./тонна концентрата (7%).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Снижение потребления электрической энергии на 14 693 тыс. кВтч. в год.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Снижение величины оплаты за электрическую энергию на 44,66 млн. руб. в год</a:t>
            </a:r>
          </a:p>
          <a:p>
            <a:pPr eaLnBrk="1" hangingPunct="1"/>
            <a:endParaRPr lang="ru-RU" altLang="ru-RU" sz="1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Прямоугольник 2"/>
          <p:cNvSpPr>
            <a:spLocks noChangeArrowheads="1"/>
          </p:cNvSpPr>
          <p:nvPr/>
        </p:nvSpPr>
        <p:spPr bwMode="auto">
          <a:xfrm>
            <a:off x="3457575" y="5232400"/>
            <a:ext cx="53387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Открытие экспозиции «Центр энергоэффективности»</a:t>
            </a:r>
          </a:p>
          <a:p>
            <a:pPr eaLnBrk="1" hangingPunct="1"/>
            <a:endParaRPr lang="ru-RU" altLang="ru-RU" sz="12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Создание и размещение стендов по энергоэффективности</a:t>
            </a:r>
          </a:p>
          <a:p>
            <a:pPr eaLnBrk="1" hangingPunct="1"/>
            <a:endParaRPr lang="ru-RU" altLang="ru-RU" sz="12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Реализации программы образования ответственных за энергосбережение</a:t>
            </a:r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235075"/>
            <a:ext cx="203835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0" y="2741613"/>
            <a:ext cx="10255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25538" y="5054600"/>
            <a:ext cx="2252662" cy="1371600"/>
          </a:xfrm>
          <a:prstGeom prst="rect">
            <a:avLst/>
          </a:prstGeom>
          <a:noFill/>
          <a:ln w="38100">
            <a:solidFill>
              <a:srgbClr val="3FA7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3FA7BF"/>
                </a:solidFill>
                <a:latin typeface="Times New Roman" pitchFamily="18" charset="0"/>
                <a:cs typeface="Times New Roman" pitchFamily="18" charset="0"/>
              </a:rPr>
              <a:t>Центр энергоэффективности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8" y="331788"/>
            <a:ext cx="914241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7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2090738" y="357188"/>
            <a:ext cx="7053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007A00"/>
                </a:solidFill>
                <a:latin typeface="Garamond" pitchFamily="18" charset="0"/>
              </a:rPr>
              <a:t>ФИНАНСИРОВАНИЕ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6165850"/>
            <a:ext cx="2598738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308005, г. Белгород, Соборная пл., д. 4,</a:t>
            </a:r>
            <a:b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тел./факс (4722) 32-12-05,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050" b="1" dirty="0" err="1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: kgrct@belregion.ru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0850" y="6064250"/>
            <a:ext cx="8713788" cy="0"/>
          </a:xfrm>
          <a:prstGeom prst="line">
            <a:avLst/>
          </a:prstGeom>
          <a:ln w="25400">
            <a:solidFill>
              <a:srgbClr val="00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19" name="Группа 42"/>
          <p:cNvGrpSpPr>
            <a:grpSpLocks/>
          </p:cNvGrpSpPr>
          <p:nvPr/>
        </p:nvGrpSpPr>
        <p:grpSpPr bwMode="auto">
          <a:xfrm>
            <a:off x="481013" y="1576388"/>
            <a:ext cx="8129587" cy="3340100"/>
            <a:chOff x="542925" y="1285875"/>
            <a:chExt cx="9391650" cy="4210050"/>
          </a:xfrm>
        </p:grpSpPr>
        <p:sp>
          <p:nvSpPr>
            <p:cNvPr id="7" name="Поле 1"/>
            <p:cNvSpPr txBox="1"/>
            <p:nvPr/>
          </p:nvSpPr>
          <p:spPr>
            <a:xfrm>
              <a:off x="3295681" y="1285875"/>
              <a:ext cx="3590871" cy="542263"/>
            </a:xfrm>
            <a:prstGeom prst="rect">
              <a:avLst/>
            </a:prstGeom>
            <a:solidFill>
              <a:schemeClr val="lt1"/>
            </a:solidFill>
            <a:ln w="190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defRPr/>
              </a:pPr>
              <a:r>
                <a:rPr lang="ru-RU" sz="1100" b="1" dirty="0">
                  <a:latin typeface="Times New Roman"/>
                  <a:ea typeface="Calibri"/>
                  <a:cs typeface="Times New Roman"/>
                </a:rPr>
                <a:t>Средства на реализацию программы энергосбережения в 2012 году, млн. руб.</a:t>
              </a:r>
              <a:endParaRPr lang="ru-RU" sz="1000" dirty="0">
                <a:ea typeface="Calibri"/>
                <a:cs typeface="Times New Roman"/>
              </a:endParaRPr>
            </a:p>
          </p:txBody>
        </p:sp>
        <p:cxnSp>
          <p:nvCxnSpPr>
            <p:cNvPr id="13322" name="Прямая со стрелкой 9"/>
            <p:cNvCxnSpPr>
              <a:cxnSpLocks noChangeShapeType="1"/>
            </p:cNvCxnSpPr>
            <p:nvPr/>
          </p:nvCxnSpPr>
          <p:spPr bwMode="auto">
            <a:xfrm>
              <a:off x="2381250" y="4019550"/>
              <a:ext cx="988695" cy="0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3" name="Прямая соединительная линия 10"/>
            <p:cNvCxnSpPr>
              <a:cxnSpLocks noChangeShapeType="1"/>
            </p:cNvCxnSpPr>
            <p:nvPr/>
          </p:nvCxnSpPr>
          <p:spPr bwMode="auto">
            <a:xfrm flipV="1">
              <a:off x="2381250" y="3495675"/>
              <a:ext cx="0" cy="52324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4" name="Поле 8"/>
            <p:cNvSpPr txBox="1">
              <a:spLocks noChangeArrowheads="1"/>
            </p:cNvSpPr>
            <p:nvPr/>
          </p:nvSpPr>
          <p:spPr bwMode="auto">
            <a:xfrm>
              <a:off x="6886575" y="1285875"/>
              <a:ext cx="933450" cy="54292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5000"/>
                </a:lnSpc>
              </a:pPr>
              <a:r>
                <a:rPr lang="ru-RU" altLang="ru-RU" sz="24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800 </a:t>
              </a:r>
              <a:endParaRPr lang="ru-RU" altLang="ru-RU" sz="1100">
                <a:ea typeface="Calibri" pitchFamily="34" charset="0"/>
                <a:cs typeface="Times New Roman" pitchFamily="18" charset="0"/>
              </a:endParaRPr>
            </a:p>
          </p:txBody>
        </p:sp>
        <p:grpSp>
          <p:nvGrpSpPr>
            <p:cNvPr id="13325" name="Группа 12"/>
            <p:cNvGrpSpPr>
              <a:grpSpLocks/>
            </p:cNvGrpSpPr>
            <p:nvPr/>
          </p:nvGrpSpPr>
          <p:grpSpPr bwMode="auto">
            <a:xfrm>
              <a:off x="5972175" y="2486025"/>
              <a:ext cx="3962400" cy="1009650"/>
              <a:chOff x="0" y="0"/>
              <a:chExt cx="3962400" cy="1009650"/>
            </a:xfrm>
          </p:grpSpPr>
          <p:sp>
            <p:nvSpPr>
              <p:cNvPr id="13342" name="Поле 9"/>
              <p:cNvSpPr txBox="1">
                <a:spLocks noChangeArrowheads="1"/>
              </p:cNvSpPr>
              <p:nvPr/>
            </p:nvSpPr>
            <p:spPr bwMode="auto">
              <a:xfrm>
                <a:off x="0" y="390525"/>
                <a:ext cx="3028950" cy="61912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5000"/>
                  </a:lnSpc>
                </a:pPr>
                <a:r>
                  <a:rPr lang="ru-RU" altLang="ru-RU" sz="70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Долгосрочная целевая программа «Энергосбережение и повышение энергетической эффективности Белгородской области…», млн. руб</a:t>
                </a:r>
                <a:r>
                  <a:rPr lang="ru-RU" altLang="ru-RU" sz="100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.</a:t>
                </a:r>
                <a:endParaRPr lang="ru-RU" altLang="ru-RU" sz="110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43" name="Поле 10"/>
              <p:cNvSpPr txBox="1">
                <a:spLocks noChangeArrowheads="1"/>
              </p:cNvSpPr>
              <p:nvPr/>
            </p:nvSpPr>
            <p:spPr bwMode="auto">
              <a:xfrm>
                <a:off x="3028950" y="390525"/>
                <a:ext cx="933450" cy="61912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5000"/>
                  </a:lnSpc>
                </a:pPr>
                <a:r>
                  <a:rPr lang="ru-RU" altLang="ru-RU" sz="2000" b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400</a:t>
                </a:r>
                <a:endParaRPr lang="ru-RU" altLang="ru-RU" sz="1100"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Поле 11"/>
              <p:cNvSpPr txBox="1"/>
              <p:nvPr/>
            </p:nvSpPr>
            <p:spPr>
              <a:xfrm>
                <a:off x="-762" y="435"/>
                <a:ext cx="3963162" cy="400195"/>
              </a:xfrm>
              <a:prstGeom prst="rect">
                <a:avLst/>
              </a:prstGeom>
              <a:solidFill>
                <a:sysClr val="window" lastClr="FFFFFF"/>
              </a:solidFill>
              <a:ln w="190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defRPr/>
                </a:pPr>
                <a:r>
                  <a:rPr lang="ru-RU" sz="1400" b="1" dirty="0">
                    <a:latin typeface="Times New Roman"/>
                    <a:ea typeface="Calibri"/>
                    <a:cs typeface="Times New Roman"/>
                  </a:rPr>
                  <a:t>Бюджет Белгородской области 2012</a:t>
                </a:r>
                <a:endParaRPr lang="ru-RU" sz="1050" dirty="0"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13326" name="Прямая соединительная линия 16"/>
            <p:cNvCxnSpPr>
              <a:cxnSpLocks noChangeShapeType="1"/>
            </p:cNvCxnSpPr>
            <p:nvPr/>
          </p:nvCxnSpPr>
          <p:spPr bwMode="auto">
            <a:xfrm>
              <a:off x="7820025" y="1533525"/>
              <a:ext cx="1666875" cy="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7" name="Прямая со стрелкой 17"/>
            <p:cNvCxnSpPr>
              <a:cxnSpLocks noChangeShapeType="1"/>
            </p:cNvCxnSpPr>
            <p:nvPr/>
          </p:nvCxnSpPr>
          <p:spPr bwMode="auto">
            <a:xfrm>
              <a:off x="9477375" y="1533525"/>
              <a:ext cx="0" cy="895350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8" name="Прямая соединительная линия 18"/>
            <p:cNvCxnSpPr>
              <a:cxnSpLocks noChangeShapeType="1"/>
            </p:cNvCxnSpPr>
            <p:nvPr/>
          </p:nvCxnSpPr>
          <p:spPr bwMode="auto">
            <a:xfrm>
              <a:off x="7391400" y="1828800"/>
              <a:ext cx="0" cy="24574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9" name="Прямая соединительная линия 19"/>
            <p:cNvCxnSpPr>
              <a:cxnSpLocks noChangeShapeType="1"/>
            </p:cNvCxnSpPr>
            <p:nvPr/>
          </p:nvCxnSpPr>
          <p:spPr bwMode="auto">
            <a:xfrm>
              <a:off x="2381250" y="2074545"/>
              <a:ext cx="5010150" cy="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330" name="Группа 20"/>
            <p:cNvGrpSpPr>
              <a:grpSpLocks/>
            </p:cNvGrpSpPr>
            <p:nvPr/>
          </p:nvGrpSpPr>
          <p:grpSpPr bwMode="auto">
            <a:xfrm>
              <a:off x="542925" y="2486025"/>
              <a:ext cx="3962400" cy="1009650"/>
              <a:chOff x="0" y="0"/>
              <a:chExt cx="3962400" cy="1009650"/>
            </a:xfrm>
          </p:grpSpPr>
          <p:sp>
            <p:nvSpPr>
              <p:cNvPr id="22" name="Поле 19"/>
              <p:cNvSpPr txBox="1"/>
              <p:nvPr/>
            </p:nvSpPr>
            <p:spPr>
              <a:xfrm>
                <a:off x="0" y="390624"/>
                <a:ext cx="3029683" cy="618302"/>
              </a:xfrm>
              <a:prstGeom prst="rect">
                <a:avLst/>
              </a:prstGeom>
              <a:solidFill>
                <a:sysClr val="window" lastClr="FFFFFF"/>
              </a:solidFill>
              <a:ln w="190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defRPr/>
                </a:pPr>
                <a:r>
                  <a:rPr lang="ru-RU" sz="900" dirty="0">
                    <a:latin typeface="Times New Roman"/>
                    <a:ea typeface="Calibri"/>
                    <a:cs typeface="Times New Roman"/>
                  </a:rPr>
                  <a:t>Субсидии на софинансирование региональной программы энергосбережения, млн. руб.</a:t>
                </a:r>
                <a:endParaRPr lang="ru-RU" sz="1050" dirty="0"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3" name="Поле 20"/>
              <p:cNvSpPr txBox="1"/>
              <p:nvPr/>
            </p:nvSpPr>
            <p:spPr>
              <a:xfrm>
                <a:off x="3029683" y="390624"/>
                <a:ext cx="933479" cy="618302"/>
              </a:xfrm>
              <a:prstGeom prst="rect">
                <a:avLst/>
              </a:prstGeom>
              <a:solidFill>
                <a:sysClr val="window" lastClr="FFFFFF"/>
              </a:solidFill>
              <a:ln w="190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defRPr/>
                </a:pPr>
                <a:r>
                  <a:rPr lang="ru-RU" sz="2000" b="1" kern="1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400</a:t>
                </a:r>
                <a:endParaRPr lang="ru-RU" sz="1100" b="1" kern="100" dirty="0">
                  <a:latin typeface="Times New Roman" pitchFamily="18" charset="0"/>
                  <a:ea typeface="Calibri"/>
                  <a:cs typeface="Times New Roman" pitchFamily="18" charset="0"/>
                </a:endParaRPr>
              </a:p>
            </p:txBody>
          </p:sp>
          <p:sp>
            <p:nvSpPr>
              <p:cNvPr id="13341" name="Поле 2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962400" cy="40005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5000"/>
                  </a:lnSpc>
                </a:pPr>
                <a:r>
                  <a:rPr lang="ru-RU" altLang="ru-RU" sz="1600" b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Федеральный бюджет</a:t>
                </a:r>
                <a:endParaRPr lang="ru-RU" altLang="ru-RU" sz="1100"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3331" name="Прямая со стрелкой 24"/>
            <p:cNvCxnSpPr>
              <a:cxnSpLocks noChangeShapeType="1"/>
            </p:cNvCxnSpPr>
            <p:nvPr/>
          </p:nvCxnSpPr>
          <p:spPr bwMode="auto">
            <a:xfrm>
              <a:off x="2381250" y="2076450"/>
              <a:ext cx="0" cy="35242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332" name="Группа 25"/>
            <p:cNvGrpSpPr>
              <a:grpSpLocks/>
            </p:cNvGrpSpPr>
            <p:nvPr/>
          </p:nvGrpSpPr>
          <p:grpSpPr bwMode="auto">
            <a:xfrm>
              <a:off x="3429000" y="3924300"/>
              <a:ext cx="3962400" cy="628650"/>
              <a:chOff x="0" y="0"/>
              <a:chExt cx="3962400" cy="768351"/>
            </a:xfrm>
          </p:grpSpPr>
          <p:sp>
            <p:nvSpPr>
              <p:cNvPr id="27" name="Поле 26"/>
              <p:cNvSpPr txBox="1"/>
              <p:nvPr/>
            </p:nvSpPr>
            <p:spPr>
              <a:xfrm>
                <a:off x="560" y="323875"/>
                <a:ext cx="3961329" cy="445106"/>
              </a:xfrm>
              <a:prstGeom prst="rect">
                <a:avLst/>
              </a:prstGeom>
              <a:solidFill>
                <a:sysClr val="window" lastClr="FFFFFF"/>
              </a:solidFill>
              <a:ln w="190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defRPr/>
                </a:pPr>
                <a:r>
                  <a:rPr lang="ru-RU" sz="800" b="1" dirty="0">
                    <a:latin typeface="Times New Roman"/>
                    <a:ea typeface="Calibri"/>
                    <a:cs typeface="Times New Roman"/>
                  </a:rPr>
                  <a:t>Бюджетные учреждения области</a:t>
                </a:r>
                <a:r>
                  <a:rPr lang="ru-RU" sz="1050" b="1" dirty="0">
                    <a:latin typeface="Calibri"/>
                    <a:ea typeface="Calibri"/>
                    <a:cs typeface="Times New Roman"/>
                  </a:rPr>
                  <a:t>, </a:t>
                </a:r>
                <a:r>
                  <a:rPr lang="ru-RU" sz="800" b="1" dirty="0">
                    <a:latin typeface="Times New Roman"/>
                    <a:ea typeface="Calibri"/>
                    <a:cs typeface="Times New Roman"/>
                  </a:rPr>
                  <a:t>Муниципальные образования</a:t>
                </a:r>
                <a:endParaRPr lang="ru-RU" sz="1050" b="1" dirty="0"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8" name="Поле 28"/>
              <p:cNvSpPr txBox="1"/>
              <p:nvPr/>
            </p:nvSpPr>
            <p:spPr>
              <a:xfrm>
                <a:off x="560" y="1051"/>
                <a:ext cx="3961329" cy="322824"/>
              </a:xfrm>
              <a:prstGeom prst="rect">
                <a:avLst/>
              </a:prstGeom>
              <a:solidFill>
                <a:sysClr val="window" lastClr="FFFFFF"/>
              </a:solidFill>
              <a:ln w="190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defRPr/>
                </a:pPr>
                <a:r>
                  <a:rPr lang="ru-RU" sz="1100" b="1" dirty="0">
                    <a:latin typeface="Times New Roman"/>
                    <a:ea typeface="Calibri"/>
                    <a:cs typeface="Times New Roman"/>
                  </a:rPr>
                  <a:t>Распорядители средств</a:t>
                </a:r>
                <a:endParaRPr lang="ru-RU" sz="1050" dirty="0"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13333" name="Поле 29"/>
            <p:cNvSpPr txBox="1">
              <a:spLocks noChangeArrowheads="1"/>
            </p:cNvSpPr>
            <p:nvPr/>
          </p:nvSpPr>
          <p:spPr bwMode="auto">
            <a:xfrm>
              <a:off x="3429000" y="4552950"/>
              <a:ext cx="3962400" cy="26479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5000"/>
                </a:lnSpc>
              </a:pPr>
              <a:r>
                <a:rPr lang="ru-RU" altLang="ru-RU" sz="11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Исполнители</a:t>
              </a:r>
              <a:endParaRPr lang="ru-RU" altLang="ru-RU" sz="11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334" name="Поле 30"/>
            <p:cNvSpPr txBox="1">
              <a:spLocks noChangeArrowheads="1"/>
            </p:cNvSpPr>
            <p:nvPr/>
          </p:nvSpPr>
          <p:spPr bwMode="auto">
            <a:xfrm>
              <a:off x="3429000" y="4819650"/>
              <a:ext cx="3962399" cy="6762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5000"/>
                </a:lnSpc>
              </a:pPr>
              <a:r>
                <a:rPr lang="ru-RU" altLang="ru-RU" sz="9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Энергоаудиторские компании</a:t>
              </a:r>
              <a:endParaRPr lang="ru-RU" altLang="ru-RU" sz="1100">
                <a:ea typeface="Calibri" pitchFamily="34" charset="0"/>
                <a:cs typeface="Times New Roman" pitchFamily="18" charset="0"/>
              </a:endParaRPr>
            </a:p>
            <a:p>
              <a:pPr algn="ctr" eaLnBrk="1" hangingPunct="1">
                <a:lnSpc>
                  <a:spcPct val="115000"/>
                </a:lnSpc>
              </a:pPr>
              <a:r>
                <a:rPr lang="ru-RU" altLang="ru-RU" sz="9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Энергосервисные компании</a:t>
              </a:r>
              <a:endParaRPr lang="ru-RU" altLang="ru-RU" sz="1100">
                <a:ea typeface="Calibri" pitchFamily="34" charset="0"/>
                <a:cs typeface="Times New Roman" pitchFamily="18" charset="0"/>
              </a:endParaRPr>
            </a:p>
            <a:p>
              <a:pPr algn="ctr" eaLnBrk="1" hangingPunct="1">
                <a:lnSpc>
                  <a:spcPct val="115000"/>
                </a:lnSpc>
              </a:pPr>
              <a:r>
                <a:rPr lang="ru-RU" altLang="ru-RU" sz="9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Инжиниринговые компании</a:t>
              </a:r>
              <a:endParaRPr lang="ru-RU" altLang="ru-RU" sz="1100"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13335" name="Прямая соединительная линия 30"/>
            <p:cNvCxnSpPr>
              <a:cxnSpLocks noChangeShapeType="1"/>
            </p:cNvCxnSpPr>
            <p:nvPr/>
          </p:nvCxnSpPr>
          <p:spPr bwMode="auto">
            <a:xfrm flipV="1">
              <a:off x="8420100" y="3495675"/>
              <a:ext cx="0" cy="52324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6" name="Прямая со стрелкой 31"/>
            <p:cNvCxnSpPr>
              <a:cxnSpLocks noChangeShapeType="1"/>
            </p:cNvCxnSpPr>
            <p:nvPr/>
          </p:nvCxnSpPr>
          <p:spPr bwMode="auto">
            <a:xfrm flipH="1">
              <a:off x="7444740" y="4017010"/>
              <a:ext cx="971550" cy="63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320" name="Rectangle 5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8" y="331788"/>
            <a:ext cx="914241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7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1763713" y="2852738"/>
            <a:ext cx="6148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96709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8" y="331788"/>
            <a:ext cx="914241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7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0850" y="6064250"/>
            <a:ext cx="8713788" cy="0"/>
          </a:xfrm>
          <a:prstGeom prst="line">
            <a:avLst/>
          </a:prstGeom>
          <a:ln w="25400">
            <a:solidFill>
              <a:srgbClr val="00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0825" y="6165850"/>
            <a:ext cx="2598738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308005, г. Белгород, Соборная пл., д. 4,</a:t>
            </a:r>
            <a:b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тел./факс (4722) 32-12-05,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050" b="1" dirty="0" err="1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: kgrct@belregion.ru</a:t>
            </a: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2090738" y="357188"/>
            <a:ext cx="7053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007A00"/>
                </a:solidFill>
                <a:latin typeface="Garamond" pitchFamily="18" charset="0"/>
              </a:rPr>
              <a:t>ОСНОВНЫЕ НАПРАВЛЕНИЯ</a:t>
            </a:r>
          </a:p>
        </p:txBody>
      </p:sp>
      <p:sp>
        <p:nvSpPr>
          <p:cNvPr id="3079" name="Rectangle 50"/>
          <p:cNvSpPr>
            <a:spLocks noChangeArrowheads="1"/>
          </p:cNvSpPr>
          <p:nvPr/>
        </p:nvSpPr>
        <p:spPr bwMode="auto">
          <a:xfrm>
            <a:off x="60325" y="1085850"/>
            <a:ext cx="8904288" cy="5364163"/>
          </a:xfrm>
          <a:prstGeom prst="rect">
            <a:avLst/>
          </a:prstGeom>
          <a:gradFill rotWithShape="1">
            <a:gsLst>
              <a:gs pos="0">
                <a:srgbClr val="FFFFFF">
                  <a:alpha val="50000"/>
                </a:srgbClr>
              </a:gs>
              <a:gs pos="100000">
                <a:srgbClr val="FFFFFF">
                  <a:alpha val="29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080" name="Группа 1"/>
          <p:cNvGrpSpPr>
            <a:grpSpLocks/>
          </p:cNvGrpSpPr>
          <p:nvPr/>
        </p:nvGrpSpPr>
        <p:grpSpPr bwMode="auto">
          <a:xfrm>
            <a:off x="360363" y="1920875"/>
            <a:ext cx="8683625" cy="2881313"/>
            <a:chOff x="126862" y="1473356"/>
            <a:chExt cx="8682955" cy="2880344"/>
          </a:xfrm>
        </p:grpSpPr>
        <p:grpSp>
          <p:nvGrpSpPr>
            <p:cNvPr id="3081" name="Group 3"/>
            <p:cNvGrpSpPr>
              <a:grpSpLocks/>
            </p:cNvGrpSpPr>
            <p:nvPr/>
          </p:nvGrpSpPr>
          <p:grpSpPr bwMode="auto">
            <a:xfrm>
              <a:off x="2300288" y="1904661"/>
              <a:ext cx="4284661" cy="2322981"/>
              <a:chOff x="864" y="1310"/>
              <a:chExt cx="3987" cy="2338"/>
            </a:xfrm>
          </p:grpSpPr>
          <p:sp>
            <p:nvSpPr>
              <p:cNvPr id="3092" name="Oval 4"/>
              <p:cNvSpPr>
                <a:spLocks noChangeArrowheads="1"/>
              </p:cNvSpPr>
              <p:nvPr/>
            </p:nvSpPr>
            <p:spPr bwMode="gray">
              <a:xfrm>
                <a:off x="1347" y="2813"/>
                <a:ext cx="3504" cy="835"/>
              </a:xfrm>
              <a:prstGeom prst="ellipse">
                <a:avLst/>
              </a:prstGeom>
              <a:solidFill>
                <a:srgbClr val="DDDDDD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184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92075" tIns="46038" rIns="92075" bIns="46038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093" name="Oval 5"/>
              <p:cNvSpPr>
                <a:spLocks noChangeArrowheads="1"/>
              </p:cNvSpPr>
              <p:nvPr/>
            </p:nvSpPr>
            <p:spPr bwMode="gray">
              <a:xfrm rot="-998297">
                <a:off x="890" y="1482"/>
                <a:ext cx="3630" cy="1900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50000">
                    <a:srgbClr val="AEAEAE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094" name="Oval 6"/>
              <p:cNvSpPr>
                <a:spLocks noChangeArrowheads="1"/>
              </p:cNvSpPr>
              <p:nvPr/>
            </p:nvSpPr>
            <p:spPr bwMode="gray">
              <a:xfrm rot="-998297">
                <a:off x="926" y="1380"/>
                <a:ext cx="3504" cy="1841"/>
              </a:xfrm>
              <a:prstGeom prst="ellipse">
                <a:avLst/>
              </a:prstGeom>
              <a:gradFill rotWithShape="1">
                <a:gsLst>
                  <a:gs pos="0">
                    <a:srgbClr val="2791BB"/>
                  </a:gs>
                  <a:gs pos="100000">
                    <a:srgbClr val="0000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40" name="Arc 7"/>
              <p:cNvSpPr>
                <a:spLocks/>
              </p:cNvSpPr>
              <p:nvPr/>
            </p:nvSpPr>
            <p:spPr bwMode="gray">
              <a:xfrm rot="20601703">
                <a:off x="2599" y="1310"/>
                <a:ext cx="1795" cy="1239"/>
              </a:xfrm>
              <a:custGeom>
                <a:avLst/>
                <a:gdLst>
                  <a:gd name="G0" fmla="+- 0 0 0"/>
                  <a:gd name="G1" fmla="+- 17105 0 0"/>
                  <a:gd name="G2" fmla="+- 21600 0 0"/>
                  <a:gd name="T0" fmla="*/ 13190 w 21600"/>
                  <a:gd name="T1" fmla="*/ 0 h 29046"/>
                  <a:gd name="T2" fmla="*/ 17999 w 21600"/>
                  <a:gd name="T3" fmla="*/ 29046 h 29046"/>
                  <a:gd name="T4" fmla="*/ 0 w 21600"/>
                  <a:gd name="T5" fmla="*/ 17105 h 290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046" fill="none" extrusionOk="0">
                    <a:moveTo>
                      <a:pt x="13190" y="-1"/>
                    </a:moveTo>
                    <a:cubicBezTo>
                      <a:pt x="18493" y="4089"/>
                      <a:pt x="21600" y="10407"/>
                      <a:pt x="21600" y="17105"/>
                    </a:cubicBezTo>
                    <a:cubicBezTo>
                      <a:pt x="21600" y="21352"/>
                      <a:pt x="20347" y="25506"/>
                      <a:pt x="17999" y="29046"/>
                    </a:cubicBezTo>
                  </a:path>
                  <a:path w="21600" h="29046" stroke="0" extrusionOk="0">
                    <a:moveTo>
                      <a:pt x="13190" y="-1"/>
                    </a:moveTo>
                    <a:cubicBezTo>
                      <a:pt x="18493" y="4089"/>
                      <a:pt x="21600" y="10407"/>
                      <a:pt x="21600" y="17105"/>
                    </a:cubicBezTo>
                    <a:cubicBezTo>
                      <a:pt x="21600" y="21352"/>
                      <a:pt x="20347" y="25506"/>
                      <a:pt x="17999" y="29046"/>
                    </a:cubicBezTo>
                    <a:lnTo>
                      <a:pt x="0" y="1710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63529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1" name="Arc 8"/>
              <p:cNvSpPr>
                <a:spLocks/>
              </p:cNvSpPr>
              <p:nvPr/>
            </p:nvSpPr>
            <p:spPr bwMode="gray">
              <a:xfrm rot="20601703" flipH="1">
                <a:off x="1079" y="2492"/>
                <a:ext cx="2064" cy="930"/>
              </a:xfrm>
              <a:custGeom>
                <a:avLst/>
                <a:gdLst>
                  <a:gd name="G0" fmla="+- 3659 0 0"/>
                  <a:gd name="G1" fmla="+- 0 0 0"/>
                  <a:gd name="G2" fmla="+- 21600 0 0"/>
                  <a:gd name="T0" fmla="*/ 25114 w 25114"/>
                  <a:gd name="T1" fmla="*/ 2497 h 21600"/>
                  <a:gd name="T2" fmla="*/ 0 w 25114"/>
                  <a:gd name="T3" fmla="*/ 21288 h 21600"/>
                  <a:gd name="T4" fmla="*/ 3659 w 25114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14" h="21600" fill="none" extrusionOk="0">
                    <a:moveTo>
                      <a:pt x="25114" y="2497"/>
                    </a:moveTo>
                    <a:cubicBezTo>
                      <a:pt x="23846" y="13386"/>
                      <a:pt x="14622" y="21599"/>
                      <a:pt x="3659" y="21600"/>
                    </a:cubicBezTo>
                    <a:cubicBezTo>
                      <a:pt x="2432" y="21600"/>
                      <a:pt x="1208" y="21495"/>
                      <a:pt x="0" y="21287"/>
                    </a:cubicBezTo>
                  </a:path>
                  <a:path w="25114" h="21600" stroke="0" extrusionOk="0">
                    <a:moveTo>
                      <a:pt x="25114" y="2497"/>
                    </a:moveTo>
                    <a:cubicBezTo>
                      <a:pt x="23846" y="13386"/>
                      <a:pt x="14622" y="21599"/>
                      <a:pt x="3659" y="21600"/>
                    </a:cubicBezTo>
                    <a:cubicBezTo>
                      <a:pt x="2432" y="21600"/>
                      <a:pt x="1208" y="21495"/>
                      <a:pt x="0" y="21287"/>
                    </a:cubicBezTo>
                    <a:lnTo>
                      <a:pt x="365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2" name="Arc 9"/>
              <p:cNvSpPr>
                <a:spLocks/>
              </p:cNvSpPr>
              <p:nvPr/>
            </p:nvSpPr>
            <p:spPr bwMode="gray">
              <a:xfrm rot="-998297">
                <a:off x="1715" y="1339"/>
                <a:ext cx="2034" cy="893"/>
              </a:xfrm>
              <a:custGeom>
                <a:avLst/>
                <a:gdLst>
                  <a:gd name="G0" fmla="+- 9843 0 0"/>
                  <a:gd name="G1" fmla="+- 21600 0 0"/>
                  <a:gd name="G2" fmla="+- 21600 0 0"/>
                  <a:gd name="T0" fmla="*/ 0 w 24549"/>
                  <a:gd name="T1" fmla="*/ 2373 h 21600"/>
                  <a:gd name="T2" fmla="*/ 24549 w 24549"/>
                  <a:gd name="T3" fmla="*/ 5780 h 21600"/>
                  <a:gd name="T4" fmla="*/ 9843 w 2454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549" h="21600" fill="none" extrusionOk="0">
                    <a:moveTo>
                      <a:pt x="0" y="2373"/>
                    </a:moveTo>
                    <a:cubicBezTo>
                      <a:pt x="3046" y="813"/>
                      <a:pt x="6420" y="-1"/>
                      <a:pt x="9843" y="0"/>
                    </a:cubicBezTo>
                    <a:cubicBezTo>
                      <a:pt x="15299" y="0"/>
                      <a:pt x="20553" y="2064"/>
                      <a:pt x="24549" y="5779"/>
                    </a:cubicBezTo>
                  </a:path>
                  <a:path w="24549" h="21600" stroke="0" extrusionOk="0">
                    <a:moveTo>
                      <a:pt x="0" y="2373"/>
                    </a:moveTo>
                    <a:cubicBezTo>
                      <a:pt x="3046" y="813"/>
                      <a:pt x="6420" y="-1"/>
                      <a:pt x="9843" y="0"/>
                    </a:cubicBezTo>
                    <a:cubicBezTo>
                      <a:pt x="15299" y="0"/>
                      <a:pt x="20553" y="2064"/>
                      <a:pt x="24549" y="5779"/>
                    </a:cubicBezTo>
                    <a:lnTo>
                      <a:pt x="9843" y="2160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3" name="Arc 10"/>
              <p:cNvSpPr>
                <a:spLocks/>
              </p:cNvSpPr>
              <p:nvPr/>
            </p:nvSpPr>
            <p:spPr bwMode="gray">
              <a:xfrm rot="20601703" flipH="1">
                <a:off x="864" y="1713"/>
                <a:ext cx="1796" cy="1303"/>
              </a:xfrm>
              <a:custGeom>
                <a:avLst/>
                <a:gdLst>
                  <a:gd name="G0" fmla="+- 0 0 0"/>
                  <a:gd name="G1" fmla="+- 19945 0 0"/>
                  <a:gd name="G2" fmla="+- 21600 0 0"/>
                  <a:gd name="T0" fmla="*/ 8292 w 21600"/>
                  <a:gd name="T1" fmla="*/ 0 h 30468"/>
                  <a:gd name="T2" fmla="*/ 18863 w 21600"/>
                  <a:gd name="T3" fmla="*/ 30468 h 30468"/>
                  <a:gd name="T4" fmla="*/ 0 w 21600"/>
                  <a:gd name="T5" fmla="*/ 19945 h 30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0468" fill="none" extrusionOk="0">
                    <a:moveTo>
                      <a:pt x="8291" y="0"/>
                    </a:moveTo>
                    <a:cubicBezTo>
                      <a:pt x="16349" y="3349"/>
                      <a:pt x="21600" y="11218"/>
                      <a:pt x="21600" y="19945"/>
                    </a:cubicBezTo>
                    <a:cubicBezTo>
                      <a:pt x="21600" y="23628"/>
                      <a:pt x="20657" y="27251"/>
                      <a:pt x="18863" y="30468"/>
                    </a:cubicBezTo>
                  </a:path>
                  <a:path w="21600" h="30468" stroke="0" extrusionOk="0">
                    <a:moveTo>
                      <a:pt x="8291" y="0"/>
                    </a:moveTo>
                    <a:cubicBezTo>
                      <a:pt x="16349" y="3349"/>
                      <a:pt x="21600" y="11218"/>
                      <a:pt x="21600" y="19945"/>
                    </a:cubicBezTo>
                    <a:cubicBezTo>
                      <a:pt x="21600" y="23628"/>
                      <a:pt x="20657" y="27251"/>
                      <a:pt x="18863" y="30468"/>
                    </a:cubicBezTo>
                    <a:lnTo>
                      <a:pt x="0" y="1994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9" name="Freeform 11"/>
              <p:cNvSpPr>
                <a:spLocks/>
              </p:cNvSpPr>
              <p:nvPr/>
            </p:nvSpPr>
            <p:spPr bwMode="gray">
              <a:xfrm>
                <a:off x="3442" y="2282"/>
                <a:ext cx="1105" cy="1120"/>
              </a:xfrm>
              <a:custGeom>
                <a:avLst/>
                <a:gdLst>
                  <a:gd name="T0" fmla="*/ 9 w 1105"/>
                  <a:gd name="T1" fmla="*/ 888 h 1120"/>
                  <a:gd name="T2" fmla="*/ 1105 w 1105"/>
                  <a:gd name="T3" fmla="*/ 0 h 1120"/>
                  <a:gd name="T4" fmla="*/ 1081 w 1105"/>
                  <a:gd name="T5" fmla="*/ 256 h 1120"/>
                  <a:gd name="T6" fmla="*/ 705 w 1105"/>
                  <a:gd name="T7" fmla="*/ 704 h 1120"/>
                  <a:gd name="T8" fmla="*/ 17 w 1105"/>
                  <a:gd name="T9" fmla="*/ 1120 h 1120"/>
                  <a:gd name="T10" fmla="*/ 9 w 1105"/>
                  <a:gd name="T11" fmla="*/ 888 h 11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05" h="1120">
                    <a:moveTo>
                      <a:pt x="9" y="888"/>
                    </a:moveTo>
                    <a:lnTo>
                      <a:pt x="1105" y="0"/>
                    </a:lnTo>
                    <a:lnTo>
                      <a:pt x="1081" y="256"/>
                    </a:lnTo>
                    <a:cubicBezTo>
                      <a:pt x="1014" y="373"/>
                      <a:pt x="882" y="560"/>
                      <a:pt x="705" y="704"/>
                    </a:cubicBezTo>
                    <a:cubicBezTo>
                      <a:pt x="528" y="848"/>
                      <a:pt x="133" y="1089"/>
                      <a:pt x="17" y="1120"/>
                    </a:cubicBezTo>
                    <a:cubicBezTo>
                      <a:pt x="0" y="1038"/>
                      <a:pt x="9" y="888"/>
                      <a:pt x="9" y="88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DD7DB"/>
                  </a:gs>
                  <a:gs pos="100000">
                    <a:srgbClr val="90A8B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100" name="Arc 12"/>
              <p:cNvSpPr>
                <a:spLocks/>
              </p:cNvSpPr>
              <p:nvPr/>
            </p:nvSpPr>
            <p:spPr bwMode="gray">
              <a:xfrm rot="-1060795">
                <a:off x="2840" y="1897"/>
                <a:ext cx="1719" cy="1171"/>
              </a:xfrm>
              <a:custGeom>
                <a:avLst/>
                <a:gdLst>
                  <a:gd name="T0" fmla="*/ 0 w 18016"/>
                  <a:gd name="T1" fmla="*/ 0 h 21282"/>
                  <a:gd name="T2" fmla="*/ 0 w 18016"/>
                  <a:gd name="T3" fmla="*/ 0 h 21282"/>
                  <a:gd name="T4" fmla="*/ 0 w 18016"/>
                  <a:gd name="T5" fmla="*/ 0 h 2128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016" h="21282" fill="none" extrusionOk="0">
                    <a:moveTo>
                      <a:pt x="18016" y="11915"/>
                    </a:moveTo>
                    <a:cubicBezTo>
                      <a:pt x="14735" y="16875"/>
                      <a:pt x="9554" y="20264"/>
                      <a:pt x="3694" y="21281"/>
                    </a:cubicBezTo>
                  </a:path>
                  <a:path w="18016" h="21282" stroke="0" extrusionOk="0">
                    <a:moveTo>
                      <a:pt x="18016" y="11915"/>
                    </a:moveTo>
                    <a:cubicBezTo>
                      <a:pt x="14735" y="16875"/>
                      <a:pt x="9554" y="20264"/>
                      <a:pt x="3694" y="21281"/>
                    </a:cubicBezTo>
                    <a:lnTo>
                      <a:pt x="0" y="0"/>
                    </a:lnTo>
                    <a:lnTo>
                      <a:pt x="18016" y="1191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34E51"/>
                  </a:gs>
                  <a:gs pos="100000">
                    <a:srgbClr val="90A8B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1" name="Freeform 13"/>
              <p:cNvSpPr>
                <a:spLocks/>
              </p:cNvSpPr>
              <p:nvPr/>
            </p:nvSpPr>
            <p:spPr bwMode="gray">
              <a:xfrm>
                <a:off x="2819" y="2496"/>
                <a:ext cx="648" cy="928"/>
              </a:xfrm>
              <a:custGeom>
                <a:avLst/>
                <a:gdLst>
                  <a:gd name="T0" fmla="*/ 648 w 648"/>
                  <a:gd name="T1" fmla="*/ 632 h 928"/>
                  <a:gd name="T2" fmla="*/ 648 w 648"/>
                  <a:gd name="T3" fmla="*/ 928 h 928"/>
                  <a:gd name="T4" fmla="*/ 0 w 648"/>
                  <a:gd name="T5" fmla="*/ 64 h 928"/>
                  <a:gd name="T6" fmla="*/ 96 w 648"/>
                  <a:gd name="T7" fmla="*/ 0 h 928"/>
                  <a:gd name="T8" fmla="*/ 648 w 648"/>
                  <a:gd name="T9" fmla="*/ 632 h 9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8" h="928">
                    <a:moveTo>
                      <a:pt x="648" y="632"/>
                    </a:moveTo>
                    <a:lnTo>
                      <a:pt x="648" y="928"/>
                    </a:lnTo>
                    <a:lnTo>
                      <a:pt x="0" y="64"/>
                    </a:lnTo>
                    <a:lnTo>
                      <a:pt x="96" y="0"/>
                    </a:lnTo>
                    <a:lnTo>
                      <a:pt x="648" y="63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DD7DB"/>
                  </a:gs>
                  <a:gs pos="100000">
                    <a:srgbClr val="90A8B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3102" name="Oval 14"/>
              <p:cNvSpPr>
                <a:spLocks noChangeArrowheads="1"/>
              </p:cNvSpPr>
              <p:nvPr/>
            </p:nvSpPr>
            <p:spPr bwMode="gray">
              <a:xfrm rot="-998297">
                <a:off x="1846" y="1830"/>
                <a:ext cx="1698" cy="844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rgbClr val="C1C1C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103" name="Text Box 15"/>
              <p:cNvSpPr txBox="1">
                <a:spLocks noChangeArrowheads="1"/>
              </p:cNvSpPr>
              <p:nvPr/>
            </p:nvSpPr>
            <p:spPr bwMode="gray">
              <a:xfrm>
                <a:off x="1308" y="2309"/>
                <a:ext cx="317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ru-RU" altLang="ru-RU" sz="2400" b="1">
                    <a:solidFill>
                      <a:srgbClr val="FEFEFE"/>
                    </a:solidFill>
                    <a:latin typeface="Garamond" pitchFamily="18" charset="0"/>
                  </a:rPr>
                  <a:t>4</a:t>
                </a:r>
                <a:endParaRPr lang="en-US" altLang="ru-RU" sz="2400" b="1">
                  <a:solidFill>
                    <a:srgbClr val="FEFEFE"/>
                  </a:solidFill>
                  <a:latin typeface="Garamond" pitchFamily="18" charset="0"/>
                </a:endParaRPr>
              </a:p>
            </p:txBody>
          </p:sp>
          <p:sp>
            <p:nvSpPr>
              <p:cNvPr id="3104" name="Text Box 16"/>
              <p:cNvSpPr txBox="1">
                <a:spLocks noChangeArrowheads="1"/>
              </p:cNvSpPr>
              <p:nvPr/>
            </p:nvSpPr>
            <p:spPr bwMode="gray">
              <a:xfrm>
                <a:off x="2525" y="1353"/>
                <a:ext cx="306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ru-RU" altLang="ru-RU" sz="2400" b="1">
                    <a:solidFill>
                      <a:srgbClr val="FEFEFE"/>
                    </a:solidFill>
                    <a:latin typeface="Garamond" pitchFamily="18" charset="0"/>
                  </a:rPr>
                  <a:t>5</a:t>
                </a:r>
                <a:endParaRPr lang="en-US" altLang="ru-RU" sz="2400" b="1">
                  <a:solidFill>
                    <a:srgbClr val="FEFEFE"/>
                  </a:solidFill>
                  <a:latin typeface="Garamond" pitchFamily="18" charset="0"/>
                </a:endParaRPr>
              </a:p>
            </p:txBody>
          </p:sp>
          <p:sp>
            <p:nvSpPr>
              <p:cNvPr id="3105" name="Text Box 17"/>
              <p:cNvSpPr txBox="1">
                <a:spLocks noChangeArrowheads="1"/>
              </p:cNvSpPr>
              <p:nvPr/>
            </p:nvSpPr>
            <p:spPr bwMode="gray">
              <a:xfrm>
                <a:off x="3672" y="1544"/>
                <a:ext cx="285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ru-RU" altLang="ru-RU" sz="2400" b="1">
                    <a:solidFill>
                      <a:srgbClr val="FEFEFE"/>
                    </a:solidFill>
                    <a:latin typeface="Garamond" pitchFamily="18" charset="0"/>
                  </a:rPr>
                  <a:t>1</a:t>
                </a:r>
                <a:endParaRPr lang="en-US" altLang="ru-RU" sz="2400" b="1">
                  <a:solidFill>
                    <a:srgbClr val="FEFEFE"/>
                  </a:solidFill>
                  <a:latin typeface="Garamond" pitchFamily="18" charset="0"/>
                </a:endParaRPr>
              </a:p>
            </p:txBody>
          </p:sp>
          <p:sp>
            <p:nvSpPr>
              <p:cNvPr id="3106" name="Text Box 18"/>
              <p:cNvSpPr txBox="1">
                <a:spLocks noChangeArrowheads="1"/>
              </p:cNvSpPr>
              <p:nvPr/>
            </p:nvSpPr>
            <p:spPr bwMode="gray">
              <a:xfrm>
                <a:off x="3542" y="2352"/>
                <a:ext cx="306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ru-RU" altLang="ru-RU" sz="2400" b="1">
                    <a:solidFill>
                      <a:srgbClr val="FEFEFE"/>
                    </a:solidFill>
                    <a:latin typeface="Garamond" pitchFamily="18" charset="0"/>
                  </a:rPr>
                  <a:t>2</a:t>
                </a:r>
                <a:endParaRPr lang="en-US" altLang="ru-RU" sz="2400" b="1">
                  <a:solidFill>
                    <a:srgbClr val="FEFEFE"/>
                  </a:solidFill>
                  <a:latin typeface="Garamond" pitchFamily="18" charset="0"/>
                </a:endParaRPr>
              </a:p>
            </p:txBody>
          </p:sp>
          <p:sp>
            <p:nvSpPr>
              <p:cNvPr id="3107" name="Text Box 19"/>
              <p:cNvSpPr txBox="1">
                <a:spLocks noChangeArrowheads="1"/>
              </p:cNvSpPr>
              <p:nvPr/>
            </p:nvSpPr>
            <p:spPr bwMode="gray">
              <a:xfrm>
                <a:off x="2069" y="2787"/>
                <a:ext cx="306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ru-RU" altLang="ru-RU" sz="2400" b="1">
                    <a:solidFill>
                      <a:srgbClr val="FEFEFE"/>
                    </a:solidFill>
                    <a:latin typeface="Garamond" pitchFamily="18" charset="0"/>
                  </a:rPr>
                  <a:t>3</a:t>
                </a:r>
                <a:endParaRPr lang="en-US" altLang="ru-RU" sz="2400" b="1">
                  <a:solidFill>
                    <a:srgbClr val="FEFEFE"/>
                  </a:solidFill>
                  <a:latin typeface="Garamond" pitchFamily="18" charset="0"/>
                </a:endParaRPr>
              </a:p>
            </p:txBody>
          </p:sp>
          <p:sp>
            <p:nvSpPr>
              <p:cNvPr id="3108" name="Freeform 20"/>
              <p:cNvSpPr>
                <a:spLocks/>
              </p:cNvSpPr>
              <p:nvPr/>
            </p:nvSpPr>
            <p:spPr bwMode="gray">
              <a:xfrm>
                <a:off x="2768" y="2632"/>
                <a:ext cx="544" cy="680"/>
              </a:xfrm>
              <a:custGeom>
                <a:avLst/>
                <a:gdLst>
                  <a:gd name="T0" fmla="*/ 0 w 544"/>
                  <a:gd name="T1" fmla="*/ 16 h 680"/>
                  <a:gd name="T2" fmla="*/ 256 w 544"/>
                  <a:gd name="T3" fmla="*/ 528 h 680"/>
                  <a:gd name="T4" fmla="*/ 264 w 544"/>
                  <a:gd name="T5" fmla="*/ 680 h 680"/>
                  <a:gd name="T6" fmla="*/ 448 w 544"/>
                  <a:gd name="T7" fmla="*/ 624 h 680"/>
                  <a:gd name="T8" fmla="*/ 544 w 544"/>
                  <a:gd name="T9" fmla="*/ 576 h 680"/>
                  <a:gd name="T10" fmla="*/ 112 w 544"/>
                  <a:gd name="T11" fmla="*/ 0 h 680"/>
                  <a:gd name="T12" fmla="*/ 0 w 544"/>
                  <a:gd name="T13" fmla="*/ 16 h 6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4" h="680">
                    <a:moveTo>
                      <a:pt x="0" y="16"/>
                    </a:moveTo>
                    <a:lnTo>
                      <a:pt x="256" y="528"/>
                    </a:lnTo>
                    <a:lnTo>
                      <a:pt x="264" y="680"/>
                    </a:lnTo>
                    <a:lnTo>
                      <a:pt x="448" y="624"/>
                    </a:lnTo>
                    <a:lnTo>
                      <a:pt x="544" y="576"/>
                    </a:lnTo>
                    <a:lnTo>
                      <a:pt x="112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702424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9" name="Oval 21"/>
              <p:cNvSpPr>
                <a:spLocks noChangeArrowheads="1"/>
              </p:cNvSpPr>
              <p:nvPr/>
            </p:nvSpPr>
            <p:spPr bwMode="gray">
              <a:xfrm rot="-998297">
                <a:off x="1910" y="1989"/>
                <a:ext cx="1629" cy="68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3082" name="Text Box 22"/>
            <p:cNvSpPr txBox="1">
              <a:spLocks noChangeArrowheads="1"/>
            </p:cNvSpPr>
            <p:nvPr/>
          </p:nvSpPr>
          <p:spPr bwMode="auto">
            <a:xfrm>
              <a:off x="5759991" y="1490770"/>
              <a:ext cx="2970542" cy="522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29292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400" b="1">
                  <a:solidFill>
                    <a:srgbClr val="333333"/>
                  </a:solidFill>
                  <a:latin typeface="Garamond" pitchFamily="18" charset="0"/>
                </a:rPr>
                <a:t>Оборот энергоэффективных товаров</a:t>
              </a:r>
              <a:endParaRPr lang="ru-RU" altLang="ru-RU" sz="900" b="1">
                <a:solidFill>
                  <a:srgbClr val="333333"/>
                </a:solidFill>
                <a:latin typeface="Garamond" pitchFamily="18" charset="0"/>
              </a:endParaRPr>
            </a:p>
          </p:txBody>
        </p:sp>
        <p:cxnSp>
          <p:nvCxnSpPr>
            <p:cNvPr id="3083" name="AutoShape 23"/>
            <p:cNvCxnSpPr>
              <a:cxnSpLocks noChangeShapeType="1"/>
            </p:cNvCxnSpPr>
            <p:nvPr/>
          </p:nvCxnSpPr>
          <p:spPr bwMode="auto">
            <a:xfrm rot="10800000" flipV="1">
              <a:off x="5737225" y="1737776"/>
              <a:ext cx="192088" cy="277148"/>
            </a:xfrm>
            <a:prstGeom prst="bentConnector2">
              <a:avLst/>
            </a:prstGeom>
            <a:noFill/>
            <a:ln w="9525">
              <a:solidFill>
                <a:srgbClr val="29292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84" name="Text Box 24"/>
            <p:cNvSpPr txBox="1">
              <a:spLocks noChangeArrowheads="1"/>
            </p:cNvSpPr>
            <p:nvPr/>
          </p:nvSpPr>
          <p:spPr bwMode="auto">
            <a:xfrm>
              <a:off x="136295" y="2439492"/>
              <a:ext cx="2239085" cy="645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29292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rgbClr val="333333"/>
                  </a:solidFill>
                  <a:latin typeface="Garamond" pitchFamily="18" charset="0"/>
                </a:rPr>
                <a:t>Энергетическая паспортизация</a:t>
              </a:r>
              <a:endParaRPr lang="en-US" altLang="ru-RU" sz="1000" b="1">
                <a:solidFill>
                  <a:srgbClr val="333333"/>
                </a:solidFill>
                <a:latin typeface="Garamond" pitchFamily="18" charset="0"/>
              </a:endParaRPr>
            </a:p>
          </p:txBody>
        </p:sp>
        <p:cxnSp>
          <p:nvCxnSpPr>
            <p:cNvPr id="3085" name="AutoShape 25"/>
            <p:cNvCxnSpPr>
              <a:cxnSpLocks noChangeShapeType="1"/>
              <a:stCxn id="3084" idx="3"/>
            </p:cNvCxnSpPr>
            <p:nvPr/>
          </p:nvCxnSpPr>
          <p:spPr bwMode="auto">
            <a:xfrm>
              <a:off x="2375380" y="2762483"/>
              <a:ext cx="346785" cy="12631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29292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86" name="Text Box 26"/>
            <p:cNvSpPr txBox="1">
              <a:spLocks noChangeArrowheads="1"/>
            </p:cNvSpPr>
            <p:nvPr/>
          </p:nvSpPr>
          <p:spPr bwMode="auto">
            <a:xfrm>
              <a:off x="811021" y="1473356"/>
              <a:ext cx="3250816" cy="645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29292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rgbClr val="333333"/>
                  </a:solidFill>
                  <a:latin typeface="Garamond" pitchFamily="18" charset="0"/>
                </a:rPr>
                <a:t>Обучение энергетической эффективности</a:t>
              </a:r>
              <a:endParaRPr lang="en-US" altLang="ru-RU" b="1">
                <a:solidFill>
                  <a:srgbClr val="333333"/>
                </a:solidFill>
                <a:latin typeface="Garamond" pitchFamily="18" charset="0"/>
              </a:endParaRPr>
            </a:p>
          </p:txBody>
        </p:sp>
        <p:cxnSp>
          <p:nvCxnSpPr>
            <p:cNvPr id="3087" name="AutoShape 27"/>
            <p:cNvCxnSpPr>
              <a:cxnSpLocks noChangeShapeType="1"/>
            </p:cNvCxnSpPr>
            <p:nvPr/>
          </p:nvCxnSpPr>
          <p:spPr bwMode="auto">
            <a:xfrm>
              <a:off x="3967163" y="1682645"/>
              <a:ext cx="177800" cy="277148"/>
            </a:xfrm>
            <a:prstGeom prst="bentConnector2">
              <a:avLst/>
            </a:prstGeom>
            <a:noFill/>
            <a:ln w="9525">
              <a:solidFill>
                <a:srgbClr val="29292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88" name="Text Box 28"/>
            <p:cNvSpPr txBox="1">
              <a:spLocks noChangeArrowheads="1"/>
            </p:cNvSpPr>
            <p:nvPr/>
          </p:nvSpPr>
          <p:spPr bwMode="auto">
            <a:xfrm>
              <a:off x="6315538" y="3458633"/>
              <a:ext cx="2494279" cy="830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29292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600" b="1">
                  <a:solidFill>
                    <a:srgbClr val="333333"/>
                  </a:solidFill>
                  <a:latin typeface="Garamond" pitchFamily="18" charset="0"/>
                </a:rPr>
                <a:t>Энергетическая эффективность зданий, строений, сооружений</a:t>
              </a:r>
              <a:endParaRPr lang="en-US" altLang="ru-RU" sz="1000" b="1">
                <a:solidFill>
                  <a:srgbClr val="333333"/>
                </a:solidFill>
                <a:latin typeface="Garamond" pitchFamily="18" charset="0"/>
              </a:endParaRPr>
            </a:p>
          </p:txBody>
        </p:sp>
        <p:cxnSp>
          <p:nvCxnSpPr>
            <p:cNvPr id="3089" name="AutoShape 29"/>
            <p:cNvCxnSpPr>
              <a:cxnSpLocks noChangeShapeType="1"/>
            </p:cNvCxnSpPr>
            <p:nvPr/>
          </p:nvCxnSpPr>
          <p:spPr bwMode="auto">
            <a:xfrm rot="10800000">
              <a:off x="5929313" y="3177159"/>
              <a:ext cx="492125" cy="442544"/>
            </a:xfrm>
            <a:prstGeom prst="bentConnector3">
              <a:avLst>
                <a:gd name="adj1" fmla="val 51259"/>
              </a:avLst>
            </a:prstGeom>
            <a:noFill/>
            <a:ln w="9525">
              <a:solidFill>
                <a:srgbClr val="29292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0" name="AutoShape 31"/>
            <p:cNvCxnSpPr>
              <a:cxnSpLocks noChangeShapeType="1"/>
              <a:stCxn id="3091" idx="3"/>
              <a:endCxn id="3107" idx="2"/>
            </p:cNvCxnSpPr>
            <p:nvPr/>
          </p:nvCxnSpPr>
          <p:spPr bwMode="auto">
            <a:xfrm flipV="1">
              <a:off x="2717454" y="3834185"/>
              <a:ext cx="1042221" cy="196525"/>
            </a:xfrm>
            <a:prstGeom prst="bentConnector2">
              <a:avLst/>
            </a:prstGeom>
            <a:noFill/>
            <a:ln w="9525">
              <a:solidFill>
                <a:srgbClr val="29292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91" name="Text Box 30"/>
            <p:cNvSpPr txBox="1">
              <a:spLocks noChangeArrowheads="1"/>
            </p:cNvSpPr>
            <p:nvPr/>
          </p:nvSpPr>
          <p:spPr bwMode="auto">
            <a:xfrm>
              <a:off x="126862" y="3707719"/>
              <a:ext cx="2590592" cy="645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29292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b="1">
                  <a:solidFill>
                    <a:srgbClr val="333333"/>
                  </a:solidFill>
                  <a:latin typeface="Garamond" pitchFamily="18" charset="0"/>
                </a:rPr>
                <a:t>Учёт энергетических ресурсов</a:t>
              </a:r>
              <a:endParaRPr lang="en-US" altLang="ru-RU" sz="1000" b="1">
                <a:solidFill>
                  <a:srgbClr val="333333"/>
                </a:solidFill>
                <a:latin typeface="Garamond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738" y="331788"/>
            <a:ext cx="705326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A00"/>
                </a:solidFill>
                <a:latin typeface="Times New Roman" pitchFamily="18" charset="0"/>
                <a:cs typeface="Times New Roman" pitchFamily="18" charset="0"/>
              </a:rPr>
              <a:t>ОБОРОТ ЭНЕРГОЭФФЕКТИВНЫХ ТОВАРОВ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825" y="6165850"/>
            <a:ext cx="2598738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308005, г. Белгород, Соборная пл., д. 4,</a:t>
            </a:r>
            <a:b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тел./факс (4722) 32-12-05,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-mail</a:t>
            </a: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: kgrct@belregion.ru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825" y="6064250"/>
            <a:ext cx="8713788" cy="0"/>
          </a:xfrm>
          <a:prstGeom prst="line">
            <a:avLst/>
          </a:prstGeom>
          <a:ln w="25400">
            <a:solidFill>
              <a:srgbClr val="00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22263" y="981075"/>
            <a:ext cx="864235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latin typeface="Garamond" pitchFamily="18" charset="0"/>
              </a:rPr>
              <a:t>1) холодильники: бытовые, бытовые компрессионные, бытовые абсорбционно-диффузионного действия;</a:t>
            </a:r>
          </a:p>
          <a:p>
            <a:pPr>
              <a:defRPr/>
            </a:pPr>
            <a:r>
              <a:rPr lang="ru-RU" sz="1400" dirty="0">
                <a:latin typeface="Garamond" pitchFamily="18" charset="0"/>
              </a:rPr>
              <a:t>2) морозильники бытовые;</a:t>
            </a:r>
          </a:p>
          <a:p>
            <a:pPr>
              <a:defRPr/>
            </a:pPr>
            <a:r>
              <a:rPr lang="ru-RU" sz="1400" dirty="0">
                <a:latin typeface="Garamond" pitchFamily="18" charset="0"/>
              </a:rPr>
              <a:t>3) машины стиральные: бытовые, с ручным отжимным устройством, полуавтоматические, автоматические, без отжимного устройства;</a:t>
            </a:r>
          </a:p>
          <a:p>
            <a:pPr>
              <a:defRPr/>
            </a:pPr>
            <a:r>
              <a:rPr lang="ru-RU" sz="1400" dirty="0">
                <a:latin typeface="Garamond" pitchFamily="18" charset="0"/>
              </a:rPr>
              <a:t>4) кондиционеры бытовые, </a:t>
            </a:r>
            <a:r>
              <a:rPr lang="ru-RU" sz="1400" dirty="0" err="1">
                <a:latin typeface="Garamond" pitchFamily="18" charset="0"/>
              </a:rPr>
              <a:t>электровоздухоохладители</a:t>
            </a:r>
            <a:r>
              <a:rPr lang="ru-RU" sz="1400" dirty="0">
                <a:latin typeface="Garamond" pitchFamily="18" charset="0"/>
              </a:rPr>
              <a:t>;</a:t>
            </a:r>
          </a:p>
          <a:p>
            <a:pPr>
              <a:defRPr/>
            </a:pPr>
            <a:r>
              <a:rPr lang="ru-RU" sz="1400" dirty="0">
                <a:latin typeface="Garamond" pitchFamily="18" charset="0"/>
              </a:rPr>
              <a:t>5) машины посудомоечные бытовые;</a:t>
            </a:r>
          </a:p>
          <a:p>
            <a:pPr>
              <a:defRPr/>
            </a:pPr>
            <a:r>
              <a:rPr lang="ru-RU" sz="1400" dirty="0">
                <a:latin typeface="Garamond" pitchFamily="18" charset="0"/>
              </a:rPr>
              <a:t>6) лампы электрические: бытовые, накаливания мощностью до 100 Вт, люминесцентные низкого давления.</a:t>
            </a:r>
          </a:p>
          <a:p>
            <a:pPr>
              <a:defRPr/>
            </a:pPr>
            <a:r>
              <a:rPr lang="ru-RU" sz="1400" dirty="0">
                <a:latin typeface="Garamond" pitchFamily="18" charset="0"/>
              </a:rPr>
              <a:t>7) телевизоры;</a:t>
            </a:r>
          </a:p>
          <a:p>
            <a:pPr>
              <a:defRPr/>
            </a:pPr>
            <a:r>
              <a:rPr lang="ru-RU" sz="1400" dirty="0">
                <a:latin typeface="Garamond" pitchFamily="18" charset="0"/>
              </a:rPr>
              <a:t>8) </a:t>
            </a:r>
            <a:r>
              <a:rPr lang="ru-RU" sz="1400" dirty="0" err="1">
                <a:latin typeface="Garamond" pitchFamily="18" charset="0"/>
              </a:rPr>
              <a:t>электродуховки</a:t>
            </a:r>
            <a:r>
              <a:rPr lang="ru-RU" sz="1400" dirty="0">
                <a:latin typeface="Garamond" pitchFamily="18" charset="0"/>
              </a:rPr>
              <a:t> бытовые, в том числе в составе электроплит кухонных бытовых;</a:t>
            </a:r>
          </a:p>
          <a:p>
            <a:pPr>
              <a:defRPr/>
            </a:pPr>
            <a:r>
              <a:rPr lang="ru-RU" sz="1400" dirty="0">
                <a:latin typeface="Garamond" pitchFamily="18" charset="0"/>
              </a:rPr>
              <a:t>9) лифты, предназначенные для перевозки людей (за исключением лифтов, предназначенных для использования в производственных целях), пассажирские, </a:t>
            </a:r>
            <a:r>
              <a:rPr lang="ru-RU" sz="1400" dirty="0" err="1">
                <a:latin typeface="Garamond" pitchFamily="18" charset="0"/>
              </a:rPr>
              <a:t>грузо</a:t>
            </a:r>
            <a:r>
              <a:rPr lang="ru-RU" sz="1400" dirty="0">
                <a:latin typeface="Garamond" pitchFamily="18" charset="0"/>
              </a:rPr>
              <a:t>-пассажирские</a:t>
            </a:r>
            <a:r>
              <a:rPr lang="ru-RU" sz="1050" dirty="0">
                <a:latin typeface="Garamond" pitchFamily="18" charset="0"/>
              </a:rPr>
              <a:t>.</a:t>
            </a:r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702050"/>
            <a:ext cx="1931988" cy="193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4" name="Прямоугольник 8"/>
          <p:cNvSpPr>
            <a:spLocks noChangeArrowheads="1"/>
          </p:cNvSpPr>
          <p:nvPr/>
        </p:nvSpPr>
        <p:spPr bwMode="auto">
          <a:xfrm>
            <a:off x="2484438" y="3816350"/>
            <a:ext cx="6051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400" b="1">
                <a:latin typeface="Garamond" pitchFamily="18" charset="0"/>
              </a:rPr>
              <a:t>Бюджетными учреждениями области на приобретение энергоэффективного оборудования и товаров в 2011 году потрачено более </a:t>
            </a:r>
            <a:r>
              <a:rPr lang="ru-RU" altLang="ru-RU" sz="2000" b="1">
                <a:solidFill>
                  <a:srgbClr val="FF0000"/>
                </a:solidFill>
                <a:latin typeface="Garamond" pitchFamily="18" charset="0"/>
              </a:rPr>
              <a:t>5 млн. рублей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738" y="331788"/>
            <a:ext cx="705326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A00"/>
                </a:solidFill>
                <a:latin typeface="Times New Roman" pitchFamily="18" charset="0"/>
                <a:cs typeface="Times New Roman" pitchFamily="18" charset="0"/>
              </a:rPr>
              <a:t>ЭНЕРГЕТИЧЕСКАЯ ЭФФЕКТИВНОСТЬ ЗДАНИЙ, СТРОЕНИЙ, СООРУЖЕНИЙ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825" y="6165850"/>
            <a:ext cx="2598738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308005, г. Белгород, Соборная пл., д. 4,</a:t>
            </a:r>
            <a:b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тел./факс (4722) 32-12-05,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-mail</a:t>
            </a: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: kgrct@belregion.ru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825" y="6064250"/>
            <a:ext cx="8713788" cy="0"/>
          </a:xfrm>
          <a:prstGeom prst="line">
            <a:avLst/>
          </a:prstGeom>
          <a:ln w="25400">
            <a:solidFill>
              <a:srgbClr val="00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Прямоугольник 6"/>
          <p:cNvSpPr>
            <a:spLocks noChangeArrowheads="1"/>
          </p:cNvSpPr>
          <p:nvPr/>
        </p:nvSpPr>
        <p:spPr bwMode="auto">
          <a:xfrm>
            <a:off x="322263" y="981075"/>
            <a:ext cx="864235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400" b="1">
                <a:solidFill>
                  <a:srgbClr val="FF0000"/>
                </a:solidFill>
                <a:latin typeface="Garamond" pitchFamily="18" charset="0"/>
              </a:rPr>
              <a:t>Требования энергетической эффективности определяются </a:t>
            </a:r>
            <a:r>
              <a:rPr lang="ru-RU" altLang="ru-RU" sz="1400" b="1">
                <a:latin typeface="Garamond" pitchFamily="18" charset="0"/>
              </a:rPr>
              <a:t>нормируемым показателем суммарного удельного годового расхода тепловой энергии на отопление, вентиляцию и горячее водоснабжение, уменьшенным по отношению к показателю годового расхода тепловой энергии на отопление, вентиляцию и горячее водоснабжение, соответствующего базовому уровню требований энергетической эффективности</a:t>
            </a:r>
            <a:r>
              <a:rPr lang="ru-RU" altLang="ru-RU" sz="1400">
                <a:latin typeface="Garamond" pitchFamily="18" charset="0"/>
              </a:rPr>
              <a:t>:</a:t>
            </a:r>
          </a:p>
          <a:p>
            <a:pPr algn="just" eaLnBrk="1" hangingPunct="1"/>
            <a:r>
              <a:rPr lang="ru-RU" altLang="ru-RU" sz="1400">
                <a:latin typeface="Garamond" pitchFamily="18" charset="0"/>
              </a:rPr>
              <a:t>– на </a:t>
            </a:r>
            <a:r>
              <a:rPr lang="ru-RU" altLang="ru-RU" b="1">
                <a:solidFill>
                  <a:srgbClr val="FF0000"/>
                </a:solidFill>
                <a:latin typeface="Garamond" pitchFamily="18" charset="0"/>
              </a:rPr>
              <a:t>15 %</a:t>
            </a:r>
            <a:r>
              <a:rPr lang="ru-RU" altLang="ru-RU" sz="1400">
                <a:latin typeface="Garamond" pitchFamily="18" charset="0"/>
              </a:rPr>
              <a:t> по отношению к базовому уровню со дня вступления в силу требований энергетической эффективности;</a:t>
            </a:r>
          </a:p>
          <a:p>
            <a:pPr algn="just" eaLnBrk="1" hangingPunct="1"/>
            <a:r>
              <a:rPr lang="ru-RU" altLang="ru-RU" sz="1400">
                <a:latin typeface="Garamond" pitchFamily="18" charset="0"/>
              </a:rPr>
              <a:t>– на </a:t>
            </a:r>
            <a:r>
              <a:rPr lang="ru-RU" altLang="ru-RU" b="1">
                <a:solidFill>
                  <a:srgbClr val="FF0000"/>
                </a:solidFill>
                <a:latin typeface="Garamond" pitchFamily="18" charset="0"/>
              </a:rPr>
              <a:t>30 %</a:t>
            </a:r>
            <a:r>
              <a:rPr lang="ru-RU" altLang="ru-RU" sz="1400">
                <a:latin typeface="Garamond" pitchFamily="18" charset="0"/>
              </a:rPr>
              <a:t> по отношению к базовому уровню с 1 января 2016 года;</a:t>
            </a:r>
          </a:p>
          <a:p>
            <a:pPr algn="just" eaLnBrk="1" hangingPunct="1"/>
            <a:r>
              <a:rPr lang="ru-RU" altLang="ru-RU" sz="1400">
                <a:latin typeface="Garamond" pitchFamily="18" charset="0"/>
              </a:rPr>
              <a:t>– на </a:t>
            </a:r>
            <a:r>
              <a:rPr lang="ru-RU" altLang="ru-RU" b="1">
                <a:solidFill>
                  <a:srgbClr val="FF0000"/>
                </a:solidFill>
                <a:latin typeface="Garamond" pitchFamily="18" charset="0"/>
              </a:rPr>
              <a:t>40 %</a:t>
            </a:r>
            <a:r>
              <a:rPr lang="ru-RU" altLang="ru-RU" sz="1400">
                <a:latin typeface="Garamond" pitchFamily="18" charset="0"/>
              </a:rPr>
              <a:t> по отношению к базовому уровню с 1 января 2020 года.</a:t>
            </a:r>
          </a:p>
        </p:txBody>
      </p:sp>
      <p:sp>
        <p:nvSpPr>
          <p:cNvPr id="5127" name="Прямоугольник 8"/>
          <p:cNvSpPr>
            <a:spLocks noChangeArrowheads="1"/>
          </p:cNvSpPr>
          <p:nvPr/>
        </p:nvSpPr>
        <p:spPr bwMode="auto">
          <a:xfrm>
            <a:off x="2924175" y="3933825"/>
            <a:ext cx="6053138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400" b="1">
                <a:latin typeface="Garamond" pitchFamily="18" charset="0"/>
              </a:rPr>
              <a:t>На целевое повышение энергетической эффективности зданий, строений сооружений </a:t>
            </a:r>
            <a:r>
              <a:rPr lang="en-US" altLang="ru-RU" sz="1400" b="1">
                <a:latin typeface="Garamond" pitchFamily="18" charset="0"/>
              </a:rPr>
              <a:t>(</a:t>
            </a:r>
            <a:r>
              <a:rPr lang="ru-RU" altLang="ru-RU" sz="1400" b="1">
                <a:latin typeface="Garamond" pitchFamily="18" charset="0"/>
              </a:rPr>
              <a:t>МКД</a:t>
            </a:r>
            <a:r>
              <a:rPr lang="en-US" altLang="ru-RU" sz="1400" b="1">
                <a:latin typeface="Garamond" pitchFamily="18" charset="0"/>
              </a:rPr>
              <a:t>) </a:t>
            </a:r>
            <a:r>
              <a:rPr lang="ru-RU" altLang="ru-RU" sz="1400" b="1">
                <a:latin typeface="Garamond" pitchFamily="18" charset="0"/>
              </a:rPr>
              <a:t>на территории области в 2011 году потрачено более </a:t>
            </a:r>
            <a:r>
              <a:rPr lang="ru-RU" altLang="ru-RU" b="1">
                <a:solidFill>
                  <a:srgbClr val="FF0000"/>
                </a:solidFill>
                <a:latin typeface="Garamond" pitchFamily="18" charset="0"/>
              </a:rPr>
              <a:t>130 млн. рублей</a:t>
            </a:r>
            <a:r>
              <a:rPr lang="ru-RU" altLang="ru-RU" sz="1400" b="1">
                <a:latin typeface="Garamond" pitchFamily="18" charset="0"/>
              </a:rPr>
              <a:t>, в результате чего по оценкам специалистов достигнут эффект в размере более </a:t>
            </a:r>
            <a:r>
              <a:rPr lang="ru-RU" altLang="ru-RU" b="1">
                <a:solidFill>
                  <a:srgbClr val="FF0000"/>
                </a:solidFill>
                <a:latin typeface="Garamond" pitchFamily="18" charset="0"/>
              </a:rPr>
              <a:t>40 млн. рублей.</a:t>
            </a:r>
            <a:endParaRPr lang="ru-RU" altLang="ru-RU" sz="2800" b="1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3059113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738" y="331788"/>
            <a:ext cx="705326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A00"/>
                </a:solidFill>
                <a:latin typeface="Times New Roman" pitchFamily="18" charset="0"/>
                <a:cs typeface="Times New Roman" pitchFamily="18" charset="0"/>
              </a:rPr>
              <a:t>ЭНЕРГЕТИЧЕСКАЯ ЭФФЕКТИВНОСТЬ ЗДАНИЙ, СТРОЕНИЙ, СООРУЖЕНИЙ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825" y="6165850"/>
            <a:ext cx="2598738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308005, г. Белгород, Соборная пл., д. 4,</a:t>
            </a:r>
            <a:b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тел./факс (4722) 32-12-05,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-mail</a:t>
            </a: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: kgrct@belregion.ru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825" y="6064250"/>
            <a:ext cx="8713788" cy="0"/>
          </a:xfrm>
          <a:prstGeom prst="line">
            <a:avLst/>
          </a:prstGeom>
          <a:ln w="25400">
            <a:solidFill>
              <a:srgbClr val="00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Прямоугольник 6"/>
          <p:cNvSpPr>
            <a:spLocks noChangeArrowheads="1"/>
          </p:cNvSpPr>
          <p:nvPr/>
        </p:nvSpPr>
        <p:spPr bwMode="auto">
          <a:xfrm>
            <a:off x="250825" y="836613"/>
            <a:ext cx="864235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200">
                <a:latin typeface="Garamond" pitchFamily="18" charset="0"/>
              </a:rPr>
              <a:t>До </a:t>
            </a:r>
            <a:r>
              <a:rPr lang="ru-RU" altLang="ru-RU" sz="1400" b="1">
                <a:solidFill>
                  <a:srgbClr val="FF0000"/>
                </a:solidFill>
                <a:latin typeface="Garamond" pitchFamily="18" charset="0"/>
              </a:rPr>
              <a:t>1 июля 2012 года </a:t>
            </a:r>
            <a:r>
              <a:rPr lang="ru-RU" altLang="ru-RU" sz="1200">
                <a:latin typeface="Garamond" pitchFamily="18" charset="0"/>
              </a:rPr>
              <a:t>собственники жилых домов, собственники помещений в многоквартирных домах, обязаны обеспечить оснащение таких домов приборами учета используемых </a:t>
            </a:r>
            <a:r>
              <a:rPr lang="ru-RU" altLang="ru-RU" sz="1200" b="1">
                <a:latin typeface="Garamond" pitchFamily="18" charset="0"/>
              </a:rPr>
              <a:t>воды, тепловой энергии, электрической энергии</a:t>
            </a:r>
            <a:r>
              <a:rPr lang="ru-RU" altLang="ru-RU" sz="1200">
                <a:latin typeface="Garamond" pitchFamily="18" charset="0"/>
              </a:rPr>
              <a:t>, а также ввод установленных приборов учета в эксплуатацию. При этом многоквартирные дома в указанный срок должны быть оснащены коллективными (общедомовыми) приборами учета используемых воды, тепловой энергии, электрической энергии, а также индивидуальными и общими (для коммунальной квартиры) приборами учета используемых воды, электрической энергии.</a:t>
            </a:r>
          </a:p>
          <a:p>
            <a:pPr algn="just" eaLnBrk="1" hangingPunct="1"/>
            <a:r>
              <a:rPr lang="ru-RU" altLang="ru-RU" sz="1200">
                <a:latin typeface="Garamond" pitchFamily="18" charset="0"/>
              </a:rPr>
              <a:t>До </a:t>
            </a:r>
            <a:r>
              <a:rPr lang="ru-RU" altLang="ru-RU" sz="1400" b="1">
                <a:solidFill>
                  <a:srgbClr val="FF0000"/>
                </a:solidFill>
                <a:latin typeface="Garamond" pitchFamily="18" charset="0"/>
              </a:rPr>
              <a:t>1 января 2015 года </a:t>
            </a:r>
            <a:r>
              <a:rPr lang="ru-RU" altLang="ru-RU" sz="1200">
                <a:latin typeface="Garamond" pitchFamily="18" charset="0"/>
              </a:rPr>
              <a:t>обязаны обеспечить оснащение указанных объектов индивидуальными и общими (для коммунальных квартир) приборами учета используемого </a:t>
            </a:r>
            <a:r>
              <a:rPr lang="ru-RU" altLang="ru-RU" sz="1200" b="1">
                <a:latin typeface="Garamond" pitchFamily="18" charset="0"/>
              </a:rPr>
              <a:t>природного газа</a:t>
            </a:r>
            <a:r>
              <a:rPr lang="ru-RU" altLang="ru-RU" sz="1200">
                <a:latin typeface="Garamond" pitchFamily="18" charset="0"/>
              </a:rPr>
              <a:t>, а также ввод установленных приборов учета в эксплуатацию.</a:t>
            </a:r>
          </a:p>
        </p:txBody>
      </p:sp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2644775"/>
            <a:ext cx="1511300" cy="257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11413" y="2852738"/>
          <a:ext cx="6096001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822594"/>
                <a:gridCol w="1324205"/>
                <a:gridCol w="1324205"/>
                <a:gridCol w="1192949"/>
              </a:tblGrid>
              <a:tr h="370946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№ п/п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Вид ТЭР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МКД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БУ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ОДПУ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ИПУ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Электрическая энергия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Природный газ</a:t>
                      </a:r>
                      <a:endParaRPr lang="ru-RU" sz="12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Вода</a:t>
                      </a:r>
                      <a:endParaRPr lang="ru-RU" sz="12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Тепловая энергия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aramond" pitchFamily="18" charset="0"/>
                        </a:rPr>
                        <a:t>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aramond" pitchFamily="18" charset="0"/>
                      </a:endParaRPr>
                    </a:p>
                  </a:txBody>
                  <a:tcPr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8" y="331788"/>
            <a:ext cx="914241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7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0850" y="6064250"/>
            <a:ext cx="8713788" cy="0"/>
          </a:xfrm>
          <a:prstGeom prst="line">
            <a:avLst/>
          </a:prstGeom>
          <a:ln w="25400">
            <a:solidFill>
              <a:srgbClr val="00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0825" y="6165850"/>
            <a:ext cx="2598738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308005, г. Белгород, Соборная пл., д. 4,</a:t>
            </a:r>
            <a:b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тел./факс (4722) 32-12-05,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050" b="1" dirty="0" err="1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: kgrct@belregion.ru</a:t>
            </a:r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2090738" y="357188"/>
            <a:ext cx="7053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007A00"/>
                </a:solidFill>
                <a:latin typeface="Garamond" pitchFamily="18" charset="0"/>
              </a:rPr>
              <a:t>ЭНЕРГЕТИЧЕСКАЯ ПАСПОРТИЗАЦИЯ</a:t>
            </a: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250825" y="981075"/>
            <a:ext cx="864235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885950"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Деятельность по проведению энергетического обследования вправе осуществлять только лица,                               являющиеся членами саморегулируемых организаций в области энергетического обследования.</a:t>
            </a:r>
          </a:p>
          <a:p>
            <a:pPr marL="1885950" algn="just" eaLnBrk="1" hangingPunct="1"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885950" algn="just" eaLnBrk="1" hangingPunct="1"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885950" algn="just" eaLnBrk="1" hangingPunct="1"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885950" algn="just" eaLnBrk="1" hangingPunct="1"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Белгородского филиала НП СРО «Гильдия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энергоаудиторов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- </a:t>
            </a:r>
          </a:p>
          <a:p>
            <a:pPr algn="just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энергоаудиторов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http://www.guildenergo.ru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Директор: Радченко Вадим Витальевич – (4722) 26-02-49, 8-910-741-50-06</a:t>
            </a:r>
          </a:p>
          <a:p>
            <a:pPr algn="just"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Энергоэффективность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энергосбережение» </a:t>
            </a:r>
          </a:p>
          <a:p>
            <a:pPr algn="just"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ООО «Центр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ЭнергоСервисных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Технологий»</a:t>
            </a:r>
          </a:p>
          <a:p>
            <a:pPr algn="just"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ООО «Белгородские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ЭнергоСберегающие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Технологии»</a:t>
            </a:r>
          </a:p>
          <a:p>
            <a:pPr algn="just"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ОАО «БСК»</a:t>
            </a:r>
          </a:p>
          <a:p>
            <a:pPr algn="just"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ООО «Белгородская компания «Экспертиза,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Энергоаудит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Энергосбережение»</a:t>
            </a:r>
          </a:p>
          <a:p>
            <a:pPr algn="just" eaLnBrk="1" hangingPunct="1"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Общее количество объектов Белгородской области </a:t>
            </a:r>
          </a:p>
          <a:p>
            <a:pPr algn="just" eaLnBrk="1" hangingPunct="1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попадающих под обязательное энергетическое обследование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&gt; 4 000</a:t>
            </a:r>
          </a:p>
          <a:p>
            <a:pPr algn="just"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том числе,</a:t>
            </a:r>
          </a:p>
          <a:p>
            <a:pPr algn="just"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бюджетных учреждениях                                                                                                              &gt; 3 500</a:t>
            </a:r>
          </a:p>
          <a:p>
            <a:pPr algn="just"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промышленные предприятия                                                                                                                 590</a:t>
            </a:r>
          </a:p>
          <a:p>
            <a:pPr algn="just" eaLnBrk="1" hangingPunct="1"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971550"/>
            <a:ext cx="15335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738" y="331788"/>
            <a:ext cx="705326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A00"/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0825" y="6165850"/>
            <a:ext cx="2598738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308005, г. Белгород, Соборная пл., д. 4,</a:t>
            </a:r>
            <a:b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тел./факс (4722) 32-12-05,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-mail</a:t>
            </a:r>
            <a:r>
              <a:rPr lang="en-US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5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: kgrct@belregion.ru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825" y="6064250"/>
            <a:ext cx="8713788" cy="0"/>
          </a:xfrm>
          <a:prstGeom prst="line">
            <a:avLst/>
          </a:prstGeom>
          <a:ln w="25400">
            <a:solidFill>
              <a:srgbClr val="00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Прямоугольник 6"/>
          <p:cNvSpPr>
            <a:spLocks noChangeArrowheads="1"/>
          </p:cNvSpPr>
          <p:nvPr/>
        </p:nvSpPr>
        <p:spPr bwMode="auto">
          <a:xfrm>
            <a:off x="250825" y="836613"/>
            <a:ext cx="86423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200">
                <a:latin typeface="Garamond" pitchFamily="18" charset="0"/>
              </a:rPr>
              <a:t>1) создания государственной информационной системы в области энергосбережения и повышения энергетической эффективности;</a:t>
            </a:r>
          </a:p>
          <a:p>
            <a:pPr algn="just" eaLnBrk="1" hangingPunct="1"/>
            <a:r>
              <a:rPr lang="ru-RU" altLang="ru-RU" sz="1200">
                <a:latin typeface="Garamond" pitchFamily="18" charset="0"/>
              </a:rPr>
              <a:t>2) опубликования органами государственной власти, органами местного самоуправления в средствах массовой информации региональных, муниципальных программ в области энергосбережения и повышения энергетической эффективности;</a:t>
            </a:r>
          </a:p>
          <a:p>
            <a:pPr algn="just" eaLnBrk="1" hangingPunct="1"/>
            <a:r>
              <a:rPr lang="ru-RU" altLang="ru-RU" sz="1200">
                <a:latin typeface="Garamond" pitchFamily="18" charset="0"/>
              </a:rPr>
              <a:t>3) организации органами государственной власти, органами местного самоуправления распространения в средствах массовой информации тематических теле- и радиопередач, информационно-просветительских программ о мероприятиях и способах энергосбережения и повышения энергетической эффективности, о выдающихся достижениях, в том числе зарубежных, в области энергосбережения и повышения энергетической эффективности и иной актуальной информации в данной области;</a:t>
            </a:r>
          </a:p>
          <a:p>
            <a:pPr algn="just" eaLnBrk="1" hangingPunct="1"/>
            <a:r>
              <a:rPr lang="ru-RU" altLang="ru-RU" sz="1200">
                <a:latin typeface="Garamond" pitchFamily="18" charset="0"/>
              </a:rPr>
              <a:t>4) информирования потребителей об энергетической эффективности бытовых энергопотребляющих устройств и других товаров, в отношении которых настоящим Федеральным законом установлены требования к их обороту на территории Российской Федерации, а также зданий, строений, сооружений и иных объектов, связанных с процессами использования энергетических ресурсов;</a:t>
            </a:r>
          </a:p>
          <a:p>
            <a:pPr algn="just" eaLnBrk="1" hangingPunct="1"/>
            <a:r>
              <a:rPr lang="ru-RU" altLang="ru-RU" sz="1200">
                <a:latin typeface="Garamond" pitchFamily="18" charset="0"/>
              </a:rPr>
              <a:t>5) распространения информации о потенциале энергосбережения относительно систем коммунальной инфраструктуры и мерах по повышению их энергетической эффективности;</a:t>
            </a:r>
          </a:p>
          <a:p>
            <a:pPr algn="just" eaLnBrk="1" hangingPunct="1"/>
            <a:r>
              <a:rPr lang="ru-RU" altLang="ru-RU" sz="1200">
                <a:latin typeface="Garamond" pitchFamily="18" charset="0"/>
              </a:rPr>
              <a:t>6) организации выставок объектов и технологий, имеющих высокую энергетическую эффективность.</a:t>
            </a:r>
          </a:p>
        </p:txBody>
      </p:sp>
      <p:sp>
        <p:nvSpPr>
          <p:cNvPr id="8199" name="Прямоугольник 8"/>
          <p:cNvSpPr>
            <a:spLocks noChangeArrowheads="1"/>
          </p:cNvSpPr>
          <p:nvPr/>
        </p:nvSpPr>
        <p:spPr bwMode="auto">
          <a:xfrm>
            <a:off x="2924175" y="3933825"/>
            <a:ext cx="60531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400" b="1">
                <a:latin typeface="Garamond" pitchFamily="18" charset="0"/>
              </a:rPr>
              <a:t>Реестр руководителей и специалистов бюджетных учреждений Белгородской области прошедших обучение по программе подготовки ответственных за энергосбережение и повышение энергетической эффективности.</a:t>
            </a:r>
          </a:p>
          <a:p>
            <a:pPr algn="just" eaLnBrk="1" hangingPunct="1"/>
            <a:r>
              <a:rPr lang="en-US" altLang="ru-RU" sz="2800" b="1">
                <a:solidFill>
                  <a:srgbClr val="FF0000"/>
                </a:solidFill>
                <a:latin typeface="Garamond" pitchFamily="18" charset="0"/>
              </a:rPr>
              <a:t>http://www.kgrct.ru/</a:t>
            </a:r>
            <a:r>
              <a:rPr lang="ru-RU" altLang="ru-RU" sz="2800" b="1">
                <a:solidFill>
                  <a:srgbClr val="FF0000"/>
                </a:solidFill>
                <a:latin typeface="Garamond" pitchFamily="18" charset="0"/>
              </a:rPr>
              <a:t>Реестр</a:t>
            </a:r>
            <a:r>
              <a:rPr lang="en-US" altLang="ru-RU" sz="2800" b="1">
                <a:solidFill>
                  <a:srgbClr val="FF0000"/>
                </a:solidFill>
                <a:latin typeface="Garamond" pitchFamily="18" charset="0"/>
              </a:rPr>
              <a:t>/</a:t>
            </a:r>
            <a:endParaRPr lang="ru-RU" altLang="ru-RU" sz="2800" b="1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820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28988"/>
            <a:ext cx="13620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738" y="331788"/>
            <a:ext cx="705326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A00"/>
                </a:solidFill>
                <a:latin typeface="Times New Roman" pitchFamily="18" charset="0"/>
                <a:cs typeface="Times New Roman" pitchFamily="18" charset="0"/>
              </a:rPr>
              <a:t>ОСНОВНЫЕ ПРОЕКТЫ В СФЕРЕ ВИЭ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3409950" y="2816225"/>
            <a:ext cx="54292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Дом с пониженным потреблением энергетических ресурсов «Энергоэффективный дом»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Дата сдачи в эксплуатацию: 25.12.2010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подъезда, 3 этажа, 18 квартир – 6 однокомнатных и 12 двухкомнатных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Потребление тепла </a:t>
            </a:r>
            <a:r>
              <a:rPr lang="ru-RU" alt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0,11 Гкал на кв. м./год</a:t>
            </a: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экономия </a:t>
            </a:r>
            <a:r>
              <a:rPr lang="en-US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~ 50%</a:t>
            </a: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Основное техническое решение: 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теплоизоляция, вентиляция, эффективное электропотребляющее оборудование и теплонасосная система, использующая низкопотенциальное тепло поверхностных слоев земли, состоящая из теплового насоса и вертикальных теплообменников в грунтовом массиве. 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990600"/>
            <a:ext cx="2197100" cy="164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Прямоугольник 2"/>
          <p:cNvSpPr>
            <a:spLocks noChangeArrowheads="1"/>
          </p:cNvSpPr>
          <p:nvPr/>
        </p:nvSpPr>
        <p:spPr bwMode="auto">
          <a:xfrm>
            <a:off x="3409950" y="908050"/>
            <a:ext cx="54292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Хутор Крапивенские Дворы Яковлевского района Белгородской области</a:t>
            </a:r>
          </a:p>
          <a:p>
            <a:pPr eaLnBrk="1" hangingPunct="1"/>
            <a:r>
              <a:rPr lang="ru-RU" alt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Ветрогенераторная установка</a:t>
            </a: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Номинальная мощность генератора 20 кВт. Всего установлено  5 ветрогенераторов, суммарной мощностью 100 кВт.              </a:t>
            </a:r>
          </a:p>
          <a:p>
            <a:pPr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Ожидаемая выработка электроэнергии: 300 тыс. кВтч/год</a:t>
            </a:r>
          </a:p>
          <a:p>
            <a:pPr eaLnBrk="1" hangingPunct="1"/>
            <a:r>
              <a:rPr lang="ru-RU" alt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Cолнечные батареи</a:t>
            </a:r>
          </a:p>
          <a:p>
            <a:pPr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Номинальная пиковая мощность — 100 кВт (каждый модуль по 20 кВт)</a:t>
            </a:r>
          </a:p>
          <a:p>
            <a:pPr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 установлено 1320 модулей с  активной поверхностью 1046 м2 </a:t>
            </a:r>
            <a:b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поликристаллические – 170 м2</a:t>
            </a:r>
            <a:b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аморфные – 876 м2</a:t>
            </a:r>
          </a:p>
          <a:p>
            <a:pPr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Мощность одного модуля: поликристаллический – 213 Вт, аморфный – 50 Вт</a:t>
            </a:r>
          </a:p>
          <a:p>
            <a:pPr eaLnBrk="1" hangingPunct="1"/>
            <a:endParaRPr lang="ru-RU" altLang="ru-RU" sz="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2816225"/>
            <a:ext cx="21971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6" descr="D:\РЦБ\Презентация\фото к презентации\ито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4800600"/>
            <a:ext cx="2228850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Прямоугольник 3"/>
          <p:cNvSpPr>
            <a:spLocks noChangeArrowheads="1"/>
          </p:cNvSpPr>
          <p:nvPr/>
        </p:nvSpPr>
        <p:spPr bwMode="auto">
          <a:xfrm>
            <a:off x="3432175" y="4800600"/>
            <a:ext cx="54292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БГС «Байцуры»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перерабатываемых органических отходов свинокомплекса:	106 м3/сут. (38 690 м3 /год)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переработки зеленной массы: 21 т/сут. ( 7 665 т/год)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выработка биогаза: 1 918 тыс.м3/год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Располагаемая электрическая мощность генераторов на 1 этапе: 500 кВт с увеличением до 1000 кВт на 2 этапе в течении 2012 года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Коэффициент использования установленной мощности: 0,85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Полезный отпуск электроэнергии в год: 3,7 млн. кВтч на 1 этапе с увеличением до 7,4 млн. кВтч на 2 этапе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Полезный отпуск тепловой энергии в год: 1600 Гкал на 1 этапе с увеличением до 3 200 Гкал на 2 этапе</a:t>
            </a:r>
          </a:p>
          <a:p>
            <a:pPr algn="just" eaLnBrk="1" hangingPunct="1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Объемы реализации удобрения: 19 100 м3/год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738" y="331788"/>
            <a:ext cx="7053262" cy="388937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A00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588" y="296863"/>
            <a:ext cx="2092326" cy="458787"/>
          </a:xfrm>
          <a:prstGeom prst="rect">
            <a:avLst/>
          </a:prstGeom>
          <a:solidFill>
            <a:srgbClr val="007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914400"/>
            <a:ext cx="2295525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Прямоугольник 2"/>
          <p:cNvSpPr>
            <a:spLocks noChangeArrowheads="1"/>
          </p:cNvSpPr>
          <p:nvPr/>
        </p:nvSpPr>
        <p:spPr bwMode="auto">
          <a:xfrm>
            <a:off x="3429000" y="914400"/>
            <a:ext cx="53816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Установка энергосберегающих ламп уличного освещения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Всего светоточек на 31.12.2012:  153 000 ед.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Оборудованных энергосберегающими лампами:  121 000 (79%)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Экономия: 40%</a:t>
            </a:r>
          </a:p>
          <a:p>
            <a:pPr eaLnBrk="1" hangingPunct="1"/>
            <a:endParaRPr lang="ru-RU" altLang="ru-RU" sz="1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Установка светодиодных светильников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Места установки: Белгородское, Шебекинское, Новооскольское и Прохоровское муниципальные образования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Всего светоточек: 91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Планируется установить: 3 500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Экономия: 70% </a:t>
            </a:r>
          </a:p>
        </p:txBody>
      </p:sp>
      <p:sp>
        <p:nvSpPr>
          <p:cNvPr id="10246" name="Прямоугольник 2"/>
          <p:cNvSpPr>
            <a:spLocks noChangeArrowheads="1"/>
          </p:cNvSpPr>
          <p:nvPr/>
        </p:nvSpPr>
        <p:spPr bwMode="auto">
          <a:xfrm>
            <a:off x="3470275" y="3200400"/>
            <a:ext cx="5340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Автоматизированная система управления уличным (наружным) освещением «Гелиос»</a:t>
            </a:r>
          </a:p>
          <a:p>
            <a:pPr algn="just" eaLnBrk="1" hangingPunct="1"/>
            <a:endParaRPr lang="ru-RU" altLang="ru-RU" sz="1000" b="1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Шкафов управления с системой «Гелиос»: 654</a:t>
            </a:r>
          </a:p>
          <a:p>
            <a:pPr algn="just"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Всего светильников:105 524 шт.</a:t>
            </a:r>
          </a:p>
          <a:p>
            <a:pPr algn="just"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Эффект (снижение потерь): 3 млн. кВтч в год. (5 млн. руб. в год)</a:t>
            </a:r>
          </a:p>
          <a:p>
            <a:pPr algn="just"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Снижение эксплуатационных затрат  - 1,7 млн. руб. в год</a:t>
            </a:r>
          </a:p>
        </p:txBody>
      </p:sp>
      <p:sp>
        <p:nvSpPr>
          <p:cNvPr id="10247" name="Прямоугольник 2"/>
          <p:cNvSpPr>
            <a:spLocks noChangeArrowheads="1"/>
          </p:cNvSpPr>
          <p:nvPr/>
        </p:nvSpPr>
        <p:spPr bwMode="auto">
          <a:xfrm>
            <a:off x="3457575" y="4800600"/>
            <a:ext cx="51625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«АСКУЭ бытовых потребителей»</a:t>
            </a:r>
          </a:p>
          <a:p>
            <a:pPr eaLnBrk="1" hangingPunct="1"/>
            <a:endParaRPr lang="ru-RU" altLang="ru-RU" sz="10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Количество охваченных точек учёта: 159 911, в том числе,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ИЖС – 127 557;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Мелкомоторка – 21 179;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МКД</a:t>
            </a:r>
            <a:r>
              <a:rPr lang="en-US" altLang="ru-RU" sz="1000">
                <a:latin typeface="Times New Roman" pitchFamily="18" charset="0"/>
                <a:cs typeface="Times New Roman" pitchFamily="18" charset="0"/>
              </a:rPr>
              <a:t> – 7 172</a:t>
            </a:r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Технический учёт – 3 993.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Ожидается оценка снижения потерь на 210 млн.. кВтч. в год.</a:t>
            </a: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Снижение затрат на 375 млн. руб. в год.</a:t>
            </a:r>
            <a:endParaRPr lang="en-US" altLang="ru-RU" sz="1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ru-RU" altLang="ru-RU" sz="1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1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8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2944813"/>
            <a:ext cx="2352675" cy="200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4648200"/>
            <a:ext cx="239553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1531</Words>
  <Application>Microsoft Office PowerPoint</Application>
  <PresentationFormat>Экран (4:3)</PresentationFormat>
  <Paragraphs>211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Arial</vt:lpstr>
      <vt:lpstr>Garamond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Seversky</dc:creator>
  <cp:lastModifiedBy>П.А.</cp:lastModifiedBy>
  <cp:revision>378</cp:revision>
  <cp:lastPrinted>2011-05-26T07:37:28Z</cp:lastPrinted>
  <dcterms:modified xsi:type="dcterms:W3CDTF">2021-04-04T14:32:15Z</dcterms:modified>
</cp:coreProperties>
</file>